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0"/>
  </p:notesMasterIdLst>
  <p:handoutMasterIdLst>
    <p:handoutMasterId r:id="rId31"/>
  </p:handoutMasterIdLst>
  <p:sldIdLst>
    <p:sldId id="293" r:id="rId2"/>
    <p:sldId id="357" r:id="rId3"/>
    <p:sldId id="382" r:id="rId4"/>
    <p:sldId id="332" r:id="rId5"/>
    <p:sldId id="358" r:id="rId6"/>
    <p:sldId id="359" r:id="rId7"/>
    <p:sldId id="360" r:id="rId8"/>
    <p:sldId id="362" r:id="rId9"/>
    <p:sldId id="363" r:id="rId10"/>
    <p:sldId id="364" r:id="rId11"/>
    <p:sldId id="365" r:id="rId12"/>
    <p:sldId id="366" r:id="rId13"/>
    <p:sldId id="367" r:id="rId14"/>
    <p:sldId id="368" r:id="rId15"/>
    <p:sldId id="369" r:id="rId16"/>
    <p:sldId id="370" r:id="rId17"/>
    <p:sldId id="372" r:id="rId18"/>
    <p:sldId id="373" r:id="rId19"/>
    <p:sldId id="374" r:id="rId20"/>
    <p:sldId id="378" r:id="rId21"/>
    <p:sldId id="379" r:id="rId22"/>
    <p:sldId id="380" r:id="rId23"/>
    <p:sldId id="296" r:id="rId24"/>
    <p:sldId id="376" r:id="rId25"/>
    <p:sldId id="381" r:id="rId26"/>
    <p:sldId id="297" r:id="rId27"/>
    <p:sldId id="383" r:id="rId28"/>
    <p:sldId id="384" r:id="rId29"/>
  </p:sldIdLst>
  <p:sldSz cx="9144000" cy="6858000" type="screen4x3"/>
  <p:notesSz cx="6858000" cy="9144000"/>
  <p:embeddedFontLst>
    <p:embeddedFont>
      <p:font typeface="굴림체" panose="020B0609000101010101" pitchFamily="49" charset="-127"/>
      <p:regular r:id="rId32"/>
    </p:embeddedFont>
    <p:embeddedFont>
      <p:font typeface="맑은 고딕" panose="020B0503020000020004" pitchFamily="34" charset="-127"/>
      <p:regular r:id="rId33"/>
      <p:bold r:id="rId34"/>
    </p:embeddedFon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6F14E3-94A9-1909-7471-ED459ACB40C1}" name="Guest User" initials="GU" userId="S::urn:spo:anon#55ce0740bb8e381911250add257fe6580c47cff8ccde22b429617baca8a98c8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151A8"/>
    <a:srgbClr val="7F7F7F"/>
    <a:srgbClr val="011224"/>
    <a:srgbClr val="347850"/>
    <a:srgbClr val="B9E1C9"/>
    <a:srgbClr val="50B478"/>
    <a:srgbClr val="EEDB70"/>
    <a:srgbClr val="FEEBB9"/>
    <a:srgbClr val="DD76A5"/>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E12F2-4D1D-2EF5-21BD-ADC920516826}" v="11" dt="2022-03-14T05:24:10.238"/>
    <p1510:client id="{04FBF015-32A8-48D9-B364-C030A558CA26}" v="729" dt="2022-03-09T08:55:56.076"/>
    <p1510:client id="{06D79F86-3E3E-E7BA-424D-C3C9E5F7683B}" v="167" dt="2022-03-15T03:10:17.263"/>
    <p1510:client id="{09BBE994-EA94-D1C2-957B-5E6F0CB3A49B}" v="4" dt="2022-03-15T03:32:33.942"/>
    <p1510:client id="{0E094699-79C7-442F-B417-618F771A4202}" v="31" dt="2022-03-12T17:44:56.081"/>
    <p1510:client id="{17FA3BD7-044E-C78B-760E-FB4B72C86165}" v="1" dt="2022-03-10T20:13:27.998"/>
    <p1510:client id="{2007DCE1-F01F-0FD4-3EC4-A82ED1ABEF4D}" v="2" dt="2022-03-15T03:09:36.779"/>
    <p1510:client id="{20762FCA-ACBF-A802-3A78-0A9FEE6F2A49}" v="8" dt="2022-03-15T01:43:35.225"/>
    <p1510:client id="{25775E41-89EB-847D-52B6-226BE40FF63E}" v="7" dt="2022-03-15T16:24:03.487"/>
    <p1510:client id="{29E5C1A4-BC68-C6D1-0283-E8E566E15041}" v="96" dt="2022-03-10T22:30:51.081"/>
    <p1510:client id="{2BC350B5-5BB6-A9B8-C2B9-647BDA40FF5C}" v="163" dt="2022-03-14T05:25:19.672"/>
    <p1510:client id="{33CD9556-194C-E60C-03E6-742F81844D79}" v="30" dt="2022-03-12T01:34:48.161"/>
    <p1510:client id="{38695D77-95AC-D181-6A2E-2BD7D07D0CEA}" v="818" dt="2022-03-09T05:26:24.723"/>
    <p1510:client id="{5284F382-61A7-52AF-209E-57D2CD1636F2}" v="296" dt="2022-03-14T21:29:07.450"/>
    <p1510:client id="{52861B0F-D01E-8197-E850-2C7BD50F587F}" v="539" dt="2022-03-02T22:56:10.662"/>
    <p1510:client id="{5ABF4C42-3CA0-2237-ED7D-8992B29E42EE}" v="29" dt="2022-03-10T00:24:37.728"/>
    <p1510:client id="{5D5089B2-6FF9-40ED-B77A-EB7FC83159C9}" v="129" dt="2022-03-14T05:10:57.913"/>
    <p1510:client id="{5EDE7397-BF5B-27AF-55C5-F1E10A7D28BF}" v="1" dt="2022-03-15T01:55:52.624"/>
    <p1510:client id="{614E7B29-13F3-3B0C-FC42-46FA8133A062}" v="151" dt="2022-03-10T00:59:38.642"/>
    <p1510:client id="{650CC986-6FD4-4CA7-B15C-AB26864D9EFA}" v="34" dt="2022-03-02T21:03:18.169"/>
    <p1510:client id="{7424B0CD-56E9-0F5D-7A93-D9857D7CD83E}" v="33" dt="2022-03-14T05:10:23.662"/>
    <p1510:client id="{79DCEF17-FCF1-4D7C-9F6C-1F9A0C21AA94}" v="43" dt="2022-03-09T03:45:37.946"/>
    <p1510:client id="{7D448FD5-CD76-7013-CB7C-59937BB6021E}" v="314" dt="2022-03-10T00:41:59.005"/>
    <p1510:client id="{83A1077A-80C3-87E9-9DAE-41ACCC5462EC}" v="65" dt="2022-03-14T05:53:09.967"/>
    <p1510:client id="{8EA8829D-7A50-5E95-3E15-A94D12A4BE3D}" v="205" dt="2022-03-10T00:32:33.232"/>
    <p1510:client id="{92ADA16B-4BC1-43A5-A187-BE62D214F808}" v="272" dt="2022-03-07T21:39:15.408"/>
    <p1510:client id="{956C6621-80BD-EFBF-FEE0-8D1734D810CC}" v="50" dt="2022-03-14T04:47:25.640"/>
    <p1510:client id="{98BCB3EB-1B99-E745-4723-84953DFBAF1C}" v="3224" dt="2022-03-09T07:57:18.872"/>
    <p1510:client id="{990AC481-EF97-9A7F-9567-937D28717C47}" v="837" dt="2022-03-14T05:06:52.101"/>
    <p1510:client id="{9B0F8D7F-C2E7-8955-7BE0-0C48F5C4EC4E}" v="15" dt="2022-03-15T22:48:51.351"/>
    <p1510:client id="{9E5846CE-4A99-8BB0-B440-FCA092FD9F67}" v="154" dt="2022-03-10T01:25:46.167"/>
    <p1510:client id="{A18A6D96-13D8-869D-6261-8C4F4DEE8D4E}" v="925" dt="2022-03-10T20:11:09.034"/>
    <p1510:client id="{A374FB90-938C-1456-5B9A-392E93553299}" v="171" dt="2022-03-14T19:50:36.065"/>
    <p1510:client id="{A91F772F-B8CB-2C37-2E55-22AF57AC455A}" v="1567" dt="2022-03-12T03:16:36.987"/>
    <p1510:client id="{BA241647-0A8E-BADB-128E-902D3C57F06A}" v="107" dt="2022-03-15T20:00:30.618"/>
    <p1510:client id="{BE7A42BF-FB54-F8A2-D165-0CC369CA3D30}" v="588" dt="2022-03-14T04:10:22.729"/>
    <p1510:client id="{BEFBB820-E0DC-22E1-822D-2CBA73DC79A8}" v="16" dt="2022-03-10T22:43:48.986"/>
    <p1510:client id="{C82EBAEC-929B-2D12-AF98-4AD6C2E1309D}" v="127" dt="2022-03-15T18:33:40.433"/>
    <p1510:client id="{CFB708EC-D7D3-35B2-4F4E-89A0580CCB1B}" v="15" dt="2022-03-08T23:38:21.214"/>
    <p1510:client id="{D3DE1CCA-4F32-5DE6-F9B2-066F4870457E}" v="29" dt="2022-03-14T00:15:09.038"/>
    <p1510:client id="{DDC48DAE-EBD8-7069-8B3F-D9A8F7E6B657}" v="1200" dt="2022-03-10T00:51:27.989"/>
    <p1510:client id="{DE775127-84F1-6058-DA6D-28A84870A431}" v="60" dt="2022-03-11T01:28:01.175"/>
    <p1510:client id="{E19316AE-6A16-26B7-4330-8441E409FEED}" v="48" dt="2022-03-09T19:59:31.107"/>
    <p1510:client id="{E9E9935C-8562-94AA-83EE-6C14A0F1672D}" v="128" dt="2022-03-14T09:31:57.573"/>
    <p1510:client id="{F0C80AF9-EBEC-A8B3-61B8-DA24B6D81FC8}" v="15" dt="2022-03-15T02:29:48.109"/>
    <p1510:client id="{F33D2B2D-FB92-E864-9D82-4D584A5C1DF7}" v="33" dt="2022-03-15T03:03:33.475"/>
    <p1510:client id="{F8246B5C-6B79-19B5-1348-223B994F9B0D}" v="294" dt="2022-03-15T03:10:45.529"/>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7CC224-2A8A-4969-8178-B084BED18FE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D3CA8C3D-EC0A-4968-B144-B570B5F0D24D}">
      <dgm:prSet phldrT="[Text]" phldr="0"/>
      <dgm:spPr/>
      <dgm:t>
        <a:bodyPr/>
        <a:lstStyle/>
        <a:p>
          <a:pPr rtl="0"/>
          <a:r>
            <a:rPr lang="en-US">
              <a:latin typeface="Calibri"/>
              <a:ea typeface="맑은 고딕"/>
            </a:rPr>
            <a:t>Toyota Corolla</a:t>
          </a:r>
          <a:endParaRPr lang="en-US"/>
        </a:p>
      </dgm:t>
    </dgm:pt>
    <dgm:pt modelId="{8F9FA291-DD9D-487C-8F99-976F13A3B8EC}" type="parTrans" cxnId="{C760AC1D-930B-43D1-A73F-E2CA7757071D}">
      <dgm:prSet/>
      <dgm:spPr/>
      <dgm:t>
        <a:bodyPr/>
        <a:lstStyle/>
        <a:p>
          <a:endParaRPr lang="en-US"/>
        </a:p>
      </dgm:t>
    </dgm:pt>
    <dgm:pt modelId="{3BD1820E-CD8E-4C5B-8F5A-8811D68787F7}" type="sibTrans" cxnId="{C760AC1D-930B-43D1-A73F-E2CA7757071D}">
      <dgm:prSet/>
      <dgm:spPr/>
      <dgm:t>
        <a:bodyPr/>
        <a:lstStyle/>
        <a:p>
          <a:endParaRPr lang="en-US"/>
        </a:p>
      </dgm:t>
    </dgm:pt>
    <dgm:pt modelId="{2F0E3B83-9E48-48A4-B71B-602389885ABE}">
      <dgm:prSet phldrT="[Text]" phldr="0"/>
      <dgm:spPr/>
      <dgm:t>
        <a:bodyPr/>
        <a:lstStyle/>
        <a:p>
          <a:r>
            <a:rPr lang="en-US">
              <a:latin typeface="Calibri"/>
              <a:ea typeface="맑은 고딕"/>
            </a:rPr>
            <a:t>Corola</a:t>
          </a:r>
          <a:endParaRPr lang="en-US"/>
        </a:p>
      </dgm:t>
    </dgm:pt>
    <dgm:pt modelId="{58358C97-CAA5-4B1A-94EB-921B31AA8C52}" type="parTrans" cxnId="{F5062E5D-E5F3-4107-A9B0-937B4351BA62}">
      <dgm:prSet/>
      <dgm:spPr/>
      <dgm:t>
        <a:bodyPr/>
        <a:lstStyle/>
        <a:p>
          <a:endParaRPr lang="en-US"/>
        </a:p>
      </dgm:t>
    </dgm:pt>
    <dgm:pt modelId="{AAA6D7C9-8F08-422E-B341-A23990962599}" type="sibTrans" cxnId="{F5062E5D-E5F3-4107-A9B0-937B4351BA62}">
      <dgm:prSet/>
      <dgm:spPr/>
      <dgm:t>
        <a:bodyPr/>
        <a:lstStyle/>
        <a:p>
          <a:endParaRPr lang="en-US"/>
        </a:p>
      </dgm:t>
    </dgm:pt>
    <dgm:pt modelId="{B9B3FE57-BADB-4FA4-9FCE-D3BC626E09EC}">
      <dgm:prSet phldrT="[Text]" phldr="0"/>
      <dgm:spPr/>
      <dgm:t>
        <a:bodyPr/>
        <a:lstStyle/>
        <a:p>
          <a:r>
            <a:rPr lang="en-US">
              <a:latin typeface="Calibri"/>
              <a:ea typeface="맑은 고딕"/>
            </a:rPr>
            <a:t>Crollao</a:t>
          </a:r>
          <a:endParaRPr lang="en-US"/>
        </a:p>
      </dgm:t>
    </dgm:pt>
    <dgm:pt modelId="{F0284D7C-F87F-488E-AC89-0785144E2A0F}" type="parTrans" cxnId="{B6C8A6DC-D239-4499-AF76-798025129782}">
      <dgm:prSet/>
      <dgm:spPr/>
      <dgm:t>
        <a:bodyPr/>
        <a:lstStyle/>
        <a:p>
          <a:endParaRPr lang="en-US"/>
        </a:p>
      </dgm:t>
    </dgm:pt>
    <dgm:pt modelId="{5FE40B8A-E14E-4276-B1A8-A34197A2DC1D}" type="sibTrans" cxnId="{B6C8A6DC-D239-4499-AF76-798025129782}">
      <dgm:prSet/>
      <dgm:spPr/>
      <dgm:t>
        <a:bodyPr/>
        <a:lstStyle/>
        <a:p>
          <a:endParaRPr lang="en-US"/>
        </a:p>
      </dgm:t>
    </dgm:pt>
    <dgm:pt modelId="{1D14E33E-5FD6-4AC1-862B-6FE9FF09291F}">
      <dgm:prSet phldr="0"/>
      <dgm:spPr/>
      <dgm:t>
        <a:bodyPr/>
        <a:lstStyle/>
        <a:p>
          <a:r>
            <a:rPr lang="en-US">
              <a:latin typeface="Calibri"/>
              <a:ea typeface="맑은 고딕"/>
            </a:rPr>
            <a:t>Colorra</a:t>
          </a:r>
        </a:p>
      </dgm:t>
    </dgm:pt>
    <dgm:pt modelId="{734D70C2-DBD9-483E-9197-A7B5912A0D46}" type="parTrans" cxnId="{43F2E3D5-E075-49CB-9461-1EC00A401CF9}">
      <dgm:prSet/>
      <dgm:spPr/>
      <dgm:t>
        <a:bodyPr/>
        <a:lstStyle/>
        <a:p>
          <a:endParaRPr lang="en-US"/>
        </a:p>
      </dgm:t>
    </dgm:pt>
    <dgm:pt modelId="{2D6A165E-002A-44BE-B54C-BBC537D68727}" type="sibTrans" cxnId="{43F2E3D5-E075-49CB-9461-1EC00A401CF9}">
      <dgm:prSet/>
      <dgm:spPr/>
    </dgm:pt>
    <dgm:pt modelId="{CE77D564-F6F2-44C1-A0DC-064EC9229A71}">
      <dgm:prSet phldr="0"/>
      <dgm:spPr/>
      <dgm:t>
        <a:bodyPr/>
        <a:lstStyle/>
        <a:p>
          <a:r>
            <a:rPr lang="en-US" err="1">
              <a:latin typeface="Calibri"/>
              <a:ea typeface="맑은 고딕"/>
            </a:rPr>
            <a:t>Corollla</a:t>
          </a:r>
        </a:p>
      </dgm:t>
    </dgm:pt>
    <dgm:pt modelId="{A5B195CA-6F40-407C-85FC-EF5C0E7F5C66}" type="parTrans" cxnId="{68F70B85-4498-4DB2-B749-BE10F233C615}">
      <dgm:prSet/>
      <dgm:spPr/>
      <dgm:t>
        <a:bodyPr/>
        <a:lstStyle/>
        <a:p>
          <a:endParaRPr lang="en-US"/>
        </a:p>
      </dgm:t>
    </dgm:pt>
    <dgm:pt modelId="{4EFB49C8-511B-4CB6-85AB-BD60AC7527DD}" type="sibTrans" cxnId="{68F70B85-4498-4DB2-B749-BE10F233C615}">
      <dgm:prSet/>
      <dgm:spPr/>
    </dgm:pt>
    <dgm:pt modelId="{8B274CDE-9F1B-4D00-AC49-D2D49638B597}" type="pres">
      <dgm:prSet presAssocID="{517CC224-2A8A-4969-8178-B084BED18FE8}" presName="diagram" presStyleCnt="0">
        <dgm:presLayoutVars>
          <dgm:chPref val="1"/>
          <dgm:dir val="rev"/>
          <dgm:animOne val="branch"/>
          <dgm:animLvl val="lvl"/>
          <dgm:resizeHandles val="exact"/>
        </dgm:presLayoutVars>
      </dgm:prSet>
      <dgm:spPr/>
    </dgm:pt>
    <dgm:pt modelId="{F8359D92-EAFA-417C-A693-0AD84CA2EC30}" type="pres">
      <dgm:prSet presAssocID="{D3CA8C3D-EC0A-4968-B144-B570B5F0D24D}" presName="root1" presStyleCnt="0"/>
      <dgm:spPr/>
    </dgm:pt>
    <dgm:pt modelId="{AC1B8EB4-49C4-4B5B-9867-AC2A7216B8E9}" type="pres">
      <dgm:prSet presAssocID="{D3CA8C3D-EC0A-4968-B144-B570B5F0D24D}" presName="LevelOneTextNode" presStyleLbl="node0" presStyleIdx="0" presStyleCnt="1">
        <dgm:presLayoutVars>
          <dgm:chPref val="3"/>
        </dgm:presLayoutVars>
      </dgm:prSet>
      <dgm:spPr/>
    </dgm:pt>
    <dgm:pt modelId="{3CD1CA7C-644A-4987-BEA4-97497DAA5963}" type="pres">
      <dgm:prSet presAssocID="{D3CA8C3D-EC0A-4968-B144-B570B5F0D24D}" presName="level2hierChild" presStyleCnt="0"/>
      <dgm:spPr/>
    </dgm:pt>
    <dgm:pt modelId="{2612D5E8-6BF9-4B0C-A700-2BD6C3F94B6D}" type="pres">
      <dgm:prSet presAssocID="{58358C97-CAA5-4B1A-94EB-921B31AA8C52}" presName="conn2-1" presStyleLbl="parChTrans1D2" presStyleIdx="0" presStyleCnt="4"/>
      <dgm:spPr/>
    </dgm:pt>
    <dgm:pt modelId="{92C30404-CD98-45BC-ABAE-DB11E8D7E046}" type="pres">
      <dgm:prSet presAssocID="{58358C97-CAA5-4B1A-94EB-921B31AA8C52}" presName="connTx" presStyleLbl="parChTrans1D2" presStyleIdx="0" presStyleCnt="4"/>
      <dgm:spPr/>
    </dgm:pt>
    <dgm:pt modelId="{B6AC286C-43CF-413A-8C93-83CF18A2241B}" type="pres">
      <dgm:prSet presAssocID="{2F0E3B83-9E48-48A4-B71B-602389885ABE}" presName="root2" presStyleCnt="0"/>
      <dgm:spPr/>
    </dgm:pt>
    <dgm:pt modelId="{797B6B8C-2C20-4093-8B18-EC501550F498}" type="pres">
      <dgm:prSet presAssocID="{2F0E3B83-9E48-48A4-B71B-602389885ABE}" presName="LevelTwoTextNode" presStyleLbl="node2" presStyleIdx="0" presStyleCnt="4">
        <dgm:presLayoutVars>
          <dgm:chPref val="3"/>
        </dgm:presLayoutVars>
      </dgm:prSet>
      <dgm:spPr/>
    </dgm:pt>
    <dgm:pt modelId="{B60677BA-8162-4917-88A6-E6A22534A0D3}" type="pres">
      <dgm:prSet presAssocID="{2F0E3B83-9E48-48A4-B71B-602389885ABE}" presName="level3hierChild" presStyleCnt="0"/>
      <dgm:spPr/>
    </dgm:pt>
    <dgm:pt modelId="{13C5845C-C943-4C1A-8860-A61C478F7205}" type="pres">
      <dgm:prSet presAssocID="{F0284D7C-F87F-488E-AC89-0785144E2A0F}" presName="conn2-1" presStyleLbl="parChTrans1D2" presStyleIdx="1" presStyleCnt="4"/>
      <dgm:spPr/>
    </dgm:pt>
    <dgm:pt modelId="{605E86A2-B825-412A-8EFE-EAD2F2F341A5}" type="pres">
      <dgm:prSet presAssocID="{F0284D7C-F87F-488E-AC89-0785144E2A0F}" presName="connTx" presStyleLbl="parChTrans1D2" presStyleIdx="1" presStyleCnt="4"/>
      <dgm:spPr/>
    </dgm:pt>
    <dgm:pt modelId="{0EDA4604-C127-4463-823E-64A8A962F4E3}" type="pres">
      <dgm:prSet presAssocID="{B9B3FE57-BADB-4FA4-9FCE-D3BC626E09EC}" presName="root2" presStyleCnt="0"/>
      <dgm:spPr/>
    </dgm:pt>
    <dgm:pt modelId="{07C31632-7B79-4433-A7A3-20E489DBDE83}" type="pres">
      <dgm:prSet presAssocID="{B9B3FE57-BADB-4FA4-9FCE-D3BC626E09EC}" presName="LevelTwoTextNode" presStyleLbl="node2" presStyleIdx="1" presStyleCnt="4">
        <dgm:presLayoutVars>
          <dgm:chPref val="3"/>
        </dgm:presLayoutVars>
      </dgm:prSet>
      <dgm:spPr/>
    </dgm:pt>
    <dgm:pt modelId="{2770A522-FA3B-4B61-9AED-A21A8FE8C7AD}" type="pres">
      <dgm:prSet presAssocID="{B9B3FE57-BADB-4FA4-9FCE-D3BC626E09EC}" presName="level3hierChild" presStyleCnt="0"/>
      <dgm:spPr/>
    </dgm:pt>
    <dgm:pt modelId="{1EDF15AB-34AC-43C2-B099-C4B034DAD1C7}" type="pres">
      <dgm:prSet presAssocID="{734D70C2-DBD9-483E-9197-A7B5912A0D46}" presName="conn2-1" presStyleLbl="parChTrans1D2" presStyleIdx="2" presStyleCnt="4"/>
      <dgm:spPr/>
    </dgm:pt>
    <dgm:pt modelId="{07B62AD2-5364-4292-8B13-952DA63FE87C}" type="pres">
      <dgm:prSet presAssocID="{734D70C2-DBD9-483E-9197-A7B5912A0D46}" presName="connTx" presStyleLbl="parChTrans1D2" presStyleIdx="2" presStyleCnt="4"/>
      <dgm:spPr/>
    </dgm:pt>
    <dgm:pt modelId="{8A9FE956-3742-411C-9E6E-9C291D8F04C3}" type="pres">
      <dgm:prSet presAssocID="{1D14E33E-5FD6-4AC1-862B-6FE9FF09291F}" presName="root2" presStyleCnt="0"/>
      <dgm:spPr/>
    </dgm:pt>
    <dgm:pt modelId="{3E3887B9-7564-422F-8B6D-AC000C231B59}" type="pres">
      <dgm:prSet presAssocID="{1D14E33E-5FD6-4AC1-862B-6FE9FF09291F}" presName="LevelTwoTextNode" presStyleLbl="node2" presStyleIdx="2" presStyleCnt="4">
        <dgm:presLayoutVars>
          <dgm:chPref val="3"/>
        </dgm:presLayoutVars>
      </dgm:prSet>
      <dgm:spPr/>
    </dgm:pt>
    <dgm:pt modelId="{0B83C9B3-866D-4D47-8386-A379D5D127D6}" type="pres">
      <dgm:prSet presAssocID="{1D14E33E-5FD6-4AC1-862B-6FE9FF09291F}" presName="level3hierChild" presStyleCnt="0"/>
      <dgm:spPr/>
    </dgm:pt>
    <dgm:pt modelId="{CD66F86F-393A-4B6E-A42B-BF0F4A1710CD}" type="pres">
      <dgm:prSet presAssocID="{A5B195CA-6F40-407C-85FC-EF5C0E7F5C66}" presName="conn2-1" presStyleLbl="parChTrans1D2" presStyleIdx="3" presStyleCnt="4"/>
      <dgm:spPr/>
    </dgm:pt>
    <dgm:pt modelId="{BC4A8126-B508-4628-A2E5-C984A67F9A05}" type="pres">
      <dgm:prSet presAssocID="{A5B195CA-6F40-407C-85FC-EF5C0E7F5C66}" presName="connTx" presStyleLbl="parChTrans1D2" presStyleIdx="3" presStyleCnt="4"/>
      <dgm:spPr/>
    </dgm:pt>
    <dgm:pt modelId="{70309BD9-58F3-44DA-A29E-E1C0F10E3175}" type="pres">
      <dgm:prSet presAssocID="{CE77D564-F6F2-44C1-A0DC-064EC9229A71}" presName="root2" presStyleCnt="0"/>
      <dgm:spPr/>
    </dgm:pt>
    <dgm:pt modelId="{76DB8EFD-CCD4-4CBB-AE41-922DA1F4D1B6}" type="pres">
      <dgm:prSet presAssocID="{CE77D564-F6F2-44C1-A0DC-064EC9229A71}" presName="LevelTwoTextNode" presStyleLbl="node2" presStyleIdx="3" presStyleCnt="4">
        <dgm:presLayoutVars>
          <dgm:chPref val="3"/>
        </dgm:presLayoutVars>
      </dgm:prSet>
      <dgm:spPr/>
    </dgm:pt>
    <dgm:pt modelId="{1C8F2D06-7AC3-4CD4-AFD7-D2474CEA1087}" type="pres">
      <dgm:prSet presAssocID="{CE77D564-F6F2-44C1-A0DC-064EC9229A71}" presName="level3hierChild" presStyleCnt="0"/>
      <dgm:spPr/>
    </dgm:pt>
  </dgm:ptLst>
  <dgm:cxnLst>
    <dgm:cxn modelId="{C760AC1D-930B-43D1-A73F-E2CA7757071D}" srcId="{517CC224-2A8A-4969-8178-B084BED18FE8}" destId="{D3CA8C3D-EC0A-4968-B144-B570B5F0D24D}" srcOrd="0" destOrd="0" parTransId="{8F9FA291-DD9D-487C-8F99-976F13A3B8EC}" sibTransId="{3BD1820E-CD8E-4C5B-8F5A-8811D68787F7}"/>
    <dgm:cxn modelId="{E1CE5738-3FDF-4E59-A2E4-9CCFE546F445}" type="presOf" srcId="{F0284D7C-F87F-488E-AC89-0785144E2A0F}" destId="{13C5845C-C943-4C1A-8860-A61C478F7205}" srcOrd="0" destOrd="0" presId="urn:microsoft.com/office/officeart/2005/8/layout/hierarchy2"/>
    <dgm:cxn modelId="{61F9015B-8C26-4AB0-8AC4-B871CE8995F3}" type="presOf" srcId="{D3CA8C3D-EC0A-4968-B144-B570B5F0D24D}" destId="{AC1B8EB4-49C4-4B5B-9867-AC2A7216B8E9}" srcOrd="0" destOrd="0" presId="urn:microsoft.com/office/officeart/2005/8/layout/hierarchy2"/>
    <dgm:cxn modelId="{F5062E5D-E5F3-4107-A9B0-937B4351BA62}" srcId="{D3CA8C3D-EC0A-4968-B144-B570B5F0D24D}" destId="{2F0E3B83-9E48-48A4-B71B-602389885ABE}" srcOrd="0" destOrd="0" parTransId="{58358C97-CAA5-4B1A-94EB-921B31AA8C52}" sibTransId="{AAA6D7C9-8F08-422E-B341-A23990962599}"/>
    <dgm:cxn modelId="{AC466561-0CB3-41B3-B7D5-686347214FE7}" type="presOf" srcId="{B9B3FE57-BADB-4FA4-9FCE-D3BC626E09EC}" destId="{07C31632-7B79-4433-A7A3-20E489DBDE83}" srcOrd="0" destOrd="0" presId="urn:microsoft.com/office/officeart/2005/8/layout/hierarchy2"/>
    <dgm:cxn modelId="{CEE6D062-8C53-40A0-878A-EFBDB4743E7E}" type="presOf" srcId="{58358C97-CAA5-4B1A-94EB-921B31AA8C52}" destId="{2612D5E8-6BF9-4B0C-A700-2BD6C3F94B6D}" srcOrd="0" destOrd="0" presId="urn:microsoft.com/office/officeart/2005/8/layout/hierarchy2"/>
    <dgm:cxn modelId="{C6556F4E-AC9F-4DAA-8BFA-5870D2DCAEDB}" type="presOf" srcId="{A5B195CA-6F40-407C-85FC-EF5C0E7F5C66}" destId="{BC4A8126-B508-4628-A2E5-C984A67F9A05}" srcOrd="1" destOrd="0" presId="urn:microsoft.com/office/officeart/2005/8/layout/hierarchy2"/>
    <dgm:cxn modelId="{CA23DB58-2A13-42C0-AADB-0C7C81111E68}" type="presOf" srcId="{1D14E33E-5FD6-4AC1-862B-6FE9FF09291F}" destId="{3E3887B9-7564-422F-8B6D-AC000C231B59}" srcOrd="0" destOrd="0" presId="urn:microsoft.com/office/officeart/2005/8/layout/hierarchy2"/>
    <dgm:cxn modelId="{B0A40C82-1EE9-4BC2-AC0E-C255DFF57A68}" type="presOf" srcId="{517CC224-2A8A-4969-8178-B084BED18FE8}" destId="{8B274CDE-9F1B-4D00-AC49-D2D49638B597}" srcOrd="0" destOrd="0" presId="urn:microsoft.com/office/officeart/2005/8/layout/hierarchy2"/>
    <dgm:cxn modelId="{68F70B85-4498-4DB2-B749-BE10F233C615}" srcId="{D3CA8C3D-EC0A-4968-B144-B570B5F0D24D}" destId="{CE77D564-F6F2-44C1-A0DC-064EC9229A71}" srcOrd="3" destOrd="0" parTransId="{A5B195CA-6F40-407C-85FC-EF5C0E7F5C66}" sibTransId="{4EFB49C8-511B-4CB6-85AB-BD60AC7527DD}"/>
    <dgm:cxn modelId="{89B2289B-3288-4B2C-A48D-04647114EBD4}" type="presOf" srcId="{CE77D564-F6F2-44C1-A0DC-064EC9229A71}" destId="{76DB8EFD-CCD4-4CBB-AE41-922DA1F4D1B6}" srcOrd="0" destOrd="0" presId="urn:microsoft.com/office/officeart/2005/8/layout/hierarchy2"/>
    <dgm:cxn modelId="{733349C4-390E-498E-9C92-D95CCE9A3EF4}" type="presOf" srcId="{58358C97-CAA5-4B1A-94EB-921B31AA8C52}" destId="{92C30404-CD98-45BC-ABAE-DB11E8D7E046}" srcOrd="1" destOrd="0" presId="urn:microsoft.com/office/officeart/2005/8/layout/hierarchy2"/>
    <dgm:cxn modelId="{A5C697CA-EF39-43D5-93E8-2716EEF5254E}" type="presOf" srcId="{734D70C2-DBD9-483E-9197-A7B5912A0D46}" destId="{1EDF15AB-34AC-43C2-B099-C4B034DAD1C7}" srcOrd="0" destOrd="0" presId="urn:microsoft.com/office/officeart/2005/8/layout/hierarchy2"/>
    <dgm:cxn modelId="{43F2E3D5-E075-49CB-9461-1EC00A401CF9}" srcId="{D3CA8C3D-EC0A-4968-B144-B570B5F0D24D}" destId="{1D14E33E-5FD6-4AC1-862B-6FE9FF09291F}" srcOrd="2" destOrd="0" parTransId="{734D70C2-DBD9-483E-9197-A7B5912A0D46}" sibTransId="{2D6A165E-002A-44BE-B54C-BBC537D68727}"/>
    <dgm:cxn modelId="{B6C8A6DC-D239-4499-AF76-798025129782}" srcId="{D3CA8C3D-EC0A-4968-B144-B570B5F0D24D}" destId="{B9B3FE57-BADB-4FA4-9FCE-D3BC626E09EC}" srcOrd="1" destOrd="0" parTransId="{F0284D7C-F87F-488E-AC89-0785144E2A0F}" sibTransId="{5FE40B8A-E14E-4276-B1A8-A34197A2DC1D}"/>
    <dgm:cxn modelId="{7B56C2DF-31A3-4F28-AFE3-45D009CE2D79}" type="presOf" srcId="{734D70C2-DBD9-483E-9197-A7B5912A0D46}" destId="{07B62AD2-5364-4292-8B13-952DA63FE87C}" srcOrd="1" destOrd="0" presId="urn:microsoft.com/office/officeart/2005/8/layout/hierarchy2"/>
    <dgm:cxn modelId="{218B13EC-F04C-43CA-ADAD-5A08CD2FC7BE}" type="presOf" srcId="{2F0E3B83-9E48-48A4-B71B-602389885ABE}" destId="{797B6B8C-2C20-4093-8B18-EC501550F498}" srcOrd="0" destOrd="0" presId="urn:microsoft.com/office/officeart/2005/8/layout/hierarchy2"/>
    <dgm:cxn modelId="{CB7AE0F3-6F92-4109-BBF0-F819163BA91A}" type="presOf" srcId="{F0284D7C-F87F-488E-AC89-0785144E2A0F}" destId="{605E86A2-B825-412A-8EFE-EAD2F2F341A5}" srcOrd="1" destOrd="0" presId="urn:microsoft.com/office/officeart/2005/8/layout/hierarchy2"/>
    <dgm:cxn modelId="{C25064FE-6868-4FD2-9B9D-7DD90AB67B42}" type="presOf" srcId="{A5B195CA-6F40-407C-85FC-EF5C0E7F5C66}" destId="{CD66F86F-393A-4B6E-A42B-BF0F4A1710CD}" srcOrd="0" destOrd="0" presId="urn:microsoft.com/office/officeart/2005/8/layout/hierarchy2"/>
    <dgm:cxn modelId="{2D3EA84B-3DF2-4578-9140-13DD1E58916C}" type="presParOf" srcId="{8B274CDE-9F1B-4D00-AC49-D2D49638B597}" destId="{F8359D92-EAFA-417C-A693-0AD84CA2EC30}" srcOrd="0" destOrd="0" presId="urn:microsoft.com/office/officeart/2005/8/layout/hierarchy2"/>
    <dgm:cxn modelId="{2CF3415D-5DEE-492B-AC54-5BB246DE2ACD}" type="presParOf" srcId="{F8359D92-EAFA-417C-A693-0AD84CA2EC30}" destId="{AC1B8EB4-49C4-4B5B-9867-AC2A7216B8E9}" srcOrd="0" destOrd="0" presId="urn:microsoft.com/office/officeart/2005/8/layout/hierarchy2"/>
    <dgm:cxn modelId="{8CAC4CD1-0CA3-46AA-8BC4-D86B944E86EA}" type="presParOf" srcId="{F8359D92-EAFA-417C-A693-0AD84CA2EC30}" destId="{3CD1CA7C-644A-4987-BEA4-97497DAA5963}" srcOrd="1" destOrd="0" presId="urn:microsoft.com/office/officeart/2005/8/layout/hierarchy2"/>
    <dgm:cxn modelId="{D4ECA307-447A-48D2-9192-581555D69083}" type="presParOf" srcId="{3CD1CA7C-644A-4987-BEA4-97497DAA5963}" destId="{2612D5E8-6BF9-4B0C-A700-2BD6C3F94B6D}" srcOrd="0" destOrd="0" presId="urn:microsoft.com/office/officeart/2005/8/layout/hierarchy2"/>
    <dgm:cxn modelId="{CA246980-60DF-429A-A355-B2959C7028AB}" type="presParOf" srcId="{2612D5E8-6BF9-4B0C-A700-2BD6C3F94B6D}" destId="{92C30404-CD98-45BC-ABAE-DB11E8D7E046}" srcOrd="0" destOrd="0" presId="urn:microsoft.com/office/officeart/2005/8/layout/hierarchy2"/>
    <dgm:cxn modelId="{A04BF1C8-1300-44B8-91D1-7A678F4AF4E9}" type="presParOf" srcId="{3CD1CA7C-644A-4987-BEA4-97497DAA5963}" destId="{B6AC286C-43CF-413A-8C93-83CF18A2241B}" srcOrd="1" destOrd="0" presId="urn:microsoft.com/office/officeart/2005/8/layout/hierarchy2"/>
    <dgm:cxn modelId="{918339CC-CD21-4906-802B-D1EFE9A9BB2F}" type="presParOf" srcId="{B6AC286C-43CF-413A-8C93-83CF18A2241B}" destId="{797B6B8C-2C20-4093-8B18-EC501550F498}" srcOrd="0" destOrd="0" presId="urn:microsoft.com/office/officeart/2005/8/layout/hierarchy2"/>
    <dgm:cxn modelId="{DDBEC87E-2793-4D94-AEB1-FE5BF1CA0B17}" type="presParOf" srcId="{B6AC286C-43CF-413A-8C93-83CF18A2241B}" destId="{B60677BA-8162-4917-88A6-E6A22534A0D3}" srcOrd="1" destOrd="0" presId="urn:microsoft.com/office/officeart/2005/8/layout/hierarchy2"/>
    <dgm:cxn modelId="{FBD1A426-0865-4DB9-BD76-D395B1DA1D1D}" type="presParOf" srcId="{3CD1CA7C-644A-4987-BEA4-97497DAA5963}" destId="{13C5845C-C943-4C1A-8860-A61C478F7205}" srcOrd="2" destOrd="0" presId="urn:microsoft.com/office/officeart/2005/8/layout/hierarchy2"/>
    <dgm:cxn modelId="{971EC6F8-BB56-4B92-BE92-D5F8BA68C61F}" type="presParOf" srcId="{13C5845C-C943-4C1A-8860-A61C478F7205}" destId="{605E86A2-B825-412A-8EFE-EAD2F2F341A5}" srcOrd="0" destOrd="0" presId="urn:microsoft.com/office/officeart/2005/8/layout/hierarchy2"/>
    <dgm:cxn modelId="{C1D58C7F-EC6F-4137-841A-951DB532D91C}" type="presParOf" srcId="{3CD1CA7C-644A-4987-BEA4-97497DAA5963}" destId="{0EDA4604-C127-4463-823E-64A8A962F4E3}" srcOrd="3" destOrd="0" presId="urn:microsoft.com/office/officeart/2005/8/layout/hierarchy2"/>
    <dgm:cxn modelId="{1F17A3A7-F187-4F1E-A932-840D362E0231}" type="presParOf" srcId="{0EDA4604-C127-4463-823E-64A8A962F4E3}" destId="{07C31632-7B79-4433-A7A3-20E489DBDE83}" srcOrd="0" destOrd="0" presId="urn:microsoft.com/office/officeart/2005/8/layout/hierarchy2"/>
    <dgm:cxn modelId="{B9EA7D15-C4D0-4AE7-8265-0CD7EBF62BFD}" type="presParOf" srcId="{0EDA4604-C127-4463-823E-64A8A962F4E3}" destId="{2770A522-FA3B-4B61-9AED-A21A8FE8C7AD}" srcOrd="1" destOrd="0" presId="urn:microsoft.com/office/officeart/2005/8/layout/hierarchy2"/>
    <dgm:cxn modelId="{8C2B382E-4207-4968-A217-5524532E7C9F}" type="presParOf" srcId="{3CD1CA7C-644A-4987-BEA4-97497DAA5963}" destId="{1EDF15AB-34AC-43C2-B099-C4B034DAD1C7}" srcOrd="4" destOrd="0" presId="urn:microsoft.com/office/officeart/2005/8/layout/hierarchy2"/>
    <dgm:cxn modelId="{FB9CA9EC-0797-4AB0-B722-32F1628CEDE5}" type="presParOf" srcId="{1EDF15AB-34AC-43C2-B099-C4B034DAD1C7}" destId="{07B62AD2-5364-4292-8B13-952DA63FE87C}" srcOrd="0" destOrd="0" presId="urn:microsoft.com/office/officeart/2005/8/layout/hierarchy2"/>
    <dgm:cxn modelId="{31474D22-F6BE-4990-A80C-CF0056651810}" type="presParOf" srcId="{3CD1CA7C-644A-4987-BEA4-97497DAA5963}" destId="{8A9FE956-3742-411C-9E6E-9C291D8F04C3}" srcOrd="5" destOrd="0" presId="urn:microsoft.com/office/officeart/2005/8/layout/hierarchy2"/>
    <dgm:cxn modelId="{7305606B-BE7C-4D99-8992-1239CF68E0D0}" type="presParOf" srcId="{8A9FE956-3742-411C-9E6E-9C291D8F04C3}" destId="{3E3887B9-7564-422F-8B6D-AC000C231B59}" srcOrd="0" destOrd="0" presId="urn:microsoft.com/office/officeart/2005/8/layout/hierarchy2"/>
    <dgm:cxn modelId="{CCD2B36F-D799-4267-B040-F473E0571E7B}" type="presParOf" srcId="{8A9FE956-3742-411C-9E6E-9C291D8F04C3}" destId="{0B83C9B3-866D-4D47-8386-A379D5D127D6}" srcOrd="1" destOrd="0" presId="urn:microsoft.com/office/officeart/2005/8/layout/hierarchy2"/>
    <dgm:cxn modelId="{234A600D-D157-4FC0-A931-791263A251C5}" type="presParOf" srcId="{3CD1CA7C-644A-4987-BEA4-97497DAA5963}" destId="{CD66F86F-393A-4B6E-A42B-BF0F4A1710CD}" srcOrd="6" destOrd="0" presId="urn:microsoft.com/office/officeart/2005/8/layout/hierarchy2"/>
    <dgm:cxn modelId="{1A017630-27CD-4CE9-B713-E111F215B582}" type="presParOf" srcId="{CD66F86F-393A-4B6E-A42B-BF0F4A1710CD}" destId="{BC4A8126-B508-4628-A2E5-C984A67F9A05}" srcOrd="0" destOrd="0" presId="urn:microsoft.com/office/officeart/2005/8/layout/hierarchy2"/>
    <dgm:cxn modelId="{BE97056B-FFD7-4CC8-BD3D-AB9847C71B89}" type="presParOf" srcId="{3CD1CA7C-644A-4987-BEA4-97497DAA5963}" destId="{70309BD9-58F3-44DA-A29E-E1C0F10E3175}" srcOrd="7" destOrd="0" presId="urn:microsoft.com/office/officeart/2005/8/layout/hierarchy2"/>
    <dgm:cxn modelId="{AC72AEFE-0B87-4510-8D37-A477776EF29E}" type="presParOf" srcId="{70309BD9-58F3-44DA-A29E-E1C0F10E3175}" destId="{76DB8EFD-CCD4-4CBB-AE41-922DA1F4D1B6}" srcOrd="0" destOrd="0" presId="urn:microsoft.com/office/officeart/2005/8/layout/hierarchy2"/>
    <dgm:cxn modelId="{F58C406B-81C2-4FE7-96C4-0CFAA2946A2A}" type="presParOf" srcId="{70309BD9-58F3-44DA-A29E-E1C0F10E3175}" destId="{1C8F2D06-7AC3-4CD4-AFD7-D2474CEA108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B8EB4-49C4-4B5B-9867-AC2A7216B8E9}">
      <dsp:nvSpPr>
        <dsp:cNvPr id="0" name=""/>
        <dsp:cNvSpPr/>
      </dsp:nvSpPr>
      <dsp:spPr>
        <a:xfrm>
          <a:off x="1585019" y="946911"/>
          <a:ext cx="1097176" cy="548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ea typeface="맑은 고딕"/>
            </a:rPr>
            <a:t>Toyota Corolla</a:t>
          </a:r>
          <a:endParaRPr lang="en-US" sz="1700" kern="1200"/>
        </a:p>
      </dsp:txBody>
      <dsp:txXfrm>
        <a:off x="1601087" y="962979"/>
        <a:ext cx="1065040" cy="516452"/>
      </dsp:txXfrm>
    </dsp:sp>
    <dsp:sp modelId="{2612D5E8-6BF9-4B0C-A700-2BD6C3F94B6D}">
      <dsp:nvSpPr>
        <dsp:cNvPr id="0" name=""/>
        <dsp:cNvSpPr/>
      </dsp:nvSpPr>
      <dsp:spPr>
        <a:xfrm rot="14707178">
          <a:off x="844019" y="727833"/>
          <a:ext cx="1043129" cy="40429"/>
        </a:xfrm>
        <a:custGeom>
          <a:avLst/>
          <a:gdLst/>
          <a:ahLst/>
          <a:cxnLst/>
          <a:rect l="0" t="0" r="0" b="0"/>
          <a:pathLst>
            <a:path>
              <a:moveTo>
                <a:pt x="0" y="20214"/>
              </a:moveTo>
              <a:lnTo>
                <a:pt x="1043129" y="20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339506" y="721969"/>
        <a:ext cx="52156" cy="52156"/>
      </dsp:txXfrm>
    </dsp:sp>
    <dsp:sp modelId="{797B6B8C-2C20-4093-8B18-EC501550F498}">
      <dsp:nvSpPr>
        <dsp:cNvPr id="0" name=""/>
        <dsp:cNvSpPr/>
      </dsp:nvSpPr>
      <dsp:spPr>
        <a:xfrm>
          <a:off x="48972" y="596"/>
          <a:ext cx="1097176" cy="548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Calibri"/>
              <a:ea typeface="맑은 고딕"/>
            </a:rPr>
            <a:t>Corola</a:t>
          </a:r>
          <a:endParaRPr lang="en-US" sz="1700" kern="1200"/>
        </a:p>
      </dsp:txBody>
      <dsp:txXfrm>
        <a:off x="65040" y="16664"/>
        <a:ext cx="1065040" cy="516452"/>
      </dsp:txXfrm>
    </dsp:sp>
    <dsp:sp modelId="{13C5845C-C943-4C1A-8860-A61C478F7205}">
      <dsp:nvSpPr>
        <dsp:cNvPr id="0" name=""/>
        <dsp:cNvSpPr/>
      </dsp:nvSpPr>
      <dsp:spPr>
        <a:xfrm rot="12942401">
          <a:off x="1095349" y="1043271"/>
          <a:ext cx="540470" cy="40429"/>
        </a:xfrm>
        <a:custGeom>
          <a:avLst/>
          <a:gdLst/>
          <a:ahLst/>
          <a:cxnLst/>
          <a:rect l="0" t="0" r="0" b="0"/>
          <a:pathLst>
            <a:path>
              <a:moveTo>
                <a:pt x="0" y="20214"/>
              </a:moveTo>
              <a:lnTo>
                <a:pt x="540470" y="20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352072" y="1049974"/>
        <a:ext cx="27023" cy="27023"/>
      </dsp:txXfrm>
    </dsp:sp>
    <dsp:sp modelId="{07C31632-7B79-4433-A7A3-20E489DBDE83}">
      <dsp:nvSpPr>
        <dsp:cNvPr id="0" name=""/>
        <dsp:cNvSpPr/>
      </dsp:nvSpPr>
      <dsp:spPr>
        <a:xfrm>
          <a:off x="48972" y="631472"/>
          <a:ext cx="1097176" cy="548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Calibri"/>
              <a:ea typeface="맑은 고딕"/>
            </a:rPr>
            <a:t>Crollao</a:t>
          </a:r>
          <a:endParaRPr lang="en-US" sz="1700" kern="1200"/>
        </a:p>
      </dsp:txBody>
      <dsp:txXfrm>
        <a:off x="65040" y="647540"/>
        <a:ext cx="1065040" cy="516452"/>
      </dsp:txXfrm>
    </dsp:sp>
    <dsp:sp modelId="{1EDF15AB-34AC-43C2-B099-C4B034DAD1C7}">
      <dsp:nvSpPr>
        <dsp:cNvPr id="0" name=""/>
        <dsp:cNvSpPr/>
      </dsp:nvSpPr>
      <dsp:spPr>
        <a:xfrm rot="8657599">
          <a:off x="1095349" y="1358709"/>
          <a:ext cx="540470" cy="40429"/>
        </a:xfrm>
        <a:custGeom>
          <a:avLst/>
          <a:gdLst/>
          <a:ahLst/>
          <a:cxnLst/>
          <a:rect l="0" t="0" r="0" b="0"/>
          <a:pathLst>
            <a:path>
              <a:moveTo>
                <a:pt x="0" y="20214"/>
              </a:moveTo>
              <a:lnTo>
                <a:pt x="540470" y="20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352072" y="1365412"/>
        <a:ext cx="27023" cy="27023"/>
      </dsp:txXfrm>
    </dsp:sp>
    <dsp:sp modelId="{3E3887B9-7564-422F-8B6D-AC000C231B59}">
      <dsp:nvSpPr>
        <dsp:cNvPr id="0" name=""/>
        <dsp:cNvSpPr/>
      </dsp:nvSpPr>
      <dsp:spPr>
        <a:xfrm>
          <a:off x="48972" y="1262349"/>
          <a:ext cx="1097176" cy="548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Calibri"/>
              <a:ea typeface="맑은 고딕"/>
            </a:rPr>
            <a:t>Colorra</a:t>
          </a:r>
        </a:p>
      </dsp:txBody>
      <dsp:txXfrm>
        <a:off x="65040" y="1278417"/>
        <a:ext cx="1065040" cy="516452"/>
      </dsp:txXfrm>
    </dsp:sp>
    <dsp:sp modelId="{CD66F86F-393A-4B6E-A42B-BF0F4A1710CD}">
      <dsp:nvSpPr>
        <dsp:cNvPr id="0" name=""/>
        <dsp:cNvSpPr/>
      </dsp:nvSpPr>
      <dsp:spPr>
        <a:xfrm rot="6892822">
          <a:off x="844019" y="1674148"/>
          <a:ext cx="1043129" cy="40429"/>
        </a:xfrm>
        <a:custGeom>
          <a:avLst/>
          <a:gdLst/>
          <a:ahLst/>
          <a:cxnLst/>
          <a:rect l="0" t="0" r="0" b="0"/>
          <a:pathLst>
            <a:path>
              <a:moveTo>
                <a:pt x="0" y="20214"/>
              </a:moveTo>
              <a:lnTo>
                <a:pt x="1043129" y="20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339506" y="1668284"/>
        <a:ext cx="52156" cy="52156"/>
      </dsp:txXfrm>
    </dsp:sp>
    <dsp:sp modelId="{76DB8EFD-CCD4-4CBB-AE41-922DA1F4D1B6}">
      <dsp:nvSpPr>
        <dsp:cNvPr id="0" name=""/>
        <dsp:cNvSpPr/>
      </dsp:nvSpPr>
      <dsp:spPr>
        <a:xfrm>
          <a:off x="48972" y="1893226"/>
          <a:ext cx="1097176" cy="548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latin typeface="Calibri"/>
              <a:ea typeface="맑은 고딕"/>
            </a:rPr>
            <a:t>Corollla</a:t>
          </a:r>
        </a:p>
      </dsp:txBody>
      <dsp:txXfrm>
        <a:off x="65040" y="1909294"/>
        <a:ext cx="1065040" cy="516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2022-03-15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2022-03-15</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3453034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also take a look at the average depreciation of used car in general.</a:t>
            </a:r>
          </a:p>
          <a:p>
            <a:r>
              <a:rPr lang="en-US">
                <a:latin typeface="Calibri"/>
                <a:cs typeface="Calibri"/>
              </a:rPr>
              <a:t>We found out that the price will increase about 56% in average from its original price, which can go as low as 72% based on the manufacturer, and 96% based on the car model. From this list we can also see that not many Asian cars are in the top 10 most depreciated, exemplifying the commonly held notion that Asian car values depreciate less in general.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22504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Ask about depreciation column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59739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a:t>Findings after mining.</a:t>
            </a:r>
            <a:endParaRPr lang="ko-KR" altLang="en-US"/>
          </a:p>
          <a:p>
            <a:pPr marL="285750" indent="-285750">
              <a:spcBef>
                <a:spcPct val="20000"/>
              </a:spcBef>
              <a:buFont typeface="Arial,Sans-Serif"/>
              <a:buChar char="•"/>
            </a:pPr>
            <a:r>
              <a:rPr lang="en-US"/>
              <a:t>Interesting findings with descriptive analytics</a:t>
            </a:r>
          </a:p>
          <a:p>
            <a:pPr marL="285750" indent="-285750">
              <a:spcBef>
                <a:spcPct val="20000"/>
              </a:spcBef>
              <a:buFont typeface="Arial,Sans-Serif"/>
              <a:buChar char="•"/>
            </a:pPr>
            <a:r>
              <a:rPr lang="en-US"/>
              <a:t>A story integrating major findings into a plausible explanation </a:t>
            </a:r>
          </a:p>
          <a:p>
            <a:pPr marL="285750" indent="-285750">
              <a:spcBef>
                <a:spcPct val="20000"/>
              </a:spcBef>
              <a:buFont typeface="Arial,Sans-Serif"/>
              <a:buChar char="•"/>
            </a:pPr>
            <a:r>
              <a:rPr lang="en-US"/>
              <a:t>Proposed Future Extensions</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2944095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a:t>Findings after mining.</a:t>
            </a:r>
            <a:endParaRPr lang="ko-KR" altLang="en-US"/>
          </a:p>
          <a:p>
            <a:pPr marL="285750" indent="-285750">
              <a:spcBef>
                <a:spcPct val="20000"/>
              </a:spcBef>
              <a:buFont typeface="Arial,Sans-Serif"/>
              <a:buChar char="•"/>
            </a:pPr>
            <a:r>
              <a:rPr lang="en-US"/>
              <a:t>Interesting findings with descriptive analytics</a:t>
            </a:r>
          </a:p>
          <a:p>
            <a:pPr marL="285750" indent="-285750">
              <a:spcBef>
                <a:spcPct val="20000"/>
              </a:spcBef>
              <a:buFont typeface="Arial,Sans-Serif"/>
              <a:buChar char="•"/>
            </a:pPr>
            <a:r>
              <a:rPr lang="en-US"/>
              <a:t>A story integrating major findings into a plausible explanation </a:t>
            </a:r>
          </a:p>
          <a:p>
            <a:pPr marL="285750" indent="-285750">
              <a:spcBef>
                <a:spcPct val="20000"/>
              </a:spcBef>
              <a:buFont typeface="Arial,Sans-Serif"/>
              <a:buChar char="•"/>
            </a:pPr>
            <a:r>
              <a:rPr lang="en-US"/>
              <a:t>Proposed Future Extensions</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24</a:t>
            </a:fld>
            <a:endParaRPr lang="ko-KR" altLang="en-US"/>
          </a:p>
        </p:txBody>
      </p:sp>
    </p:spTree>
    <p:extLst>
      <p:ext uri="{BB962C8B-B14F-4D97-AF65-F5344CB8AC3E}">
        <p14:creationId xmlns:p14="http://schemas.microsoft.com/office/powerpoint/2010/main" val="3622866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Help consumers stay informed on what determines car price. </a:t>
            </a:r>
          </a:p>
          <a:p>
            <a:r>
              <a:rPr lang="en-US">
                <a:latin typeface="Calibri"/>
                <a:cs typeface="Calibri"/>
              </a:rPr>
              <a:t>Help consumers and sellers have baseline for reasonable price points for cars. </a:t>
            </a:r>
          </a:p>
          <a:p>
            <a:r>
              <a:rPr lang="en-US">
                <a:latin typeface="Calibri"/>
                <a:cs typeface="Calibri"/>
              </a:rPr>
              <a:t>Better information leads to better decisions on major </a:t>
            </a:r>
            <a:r>
              <a:rPr lang="en-US" err="1">
                <a:latin typeface="Calibri"/>
                <a:cs typeface="Calibri"/>
              </a:rPr>
              <a:t>purchcases</a:t>
            </a:r>
            <a:r>
              <a:rPr lang="en-US">
                <a:latin typeface="Calibri"/>
                <a:cs typeface="Calibri"/>
              </a:rPr>
              <a:t> like cars.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615342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First we look at the data types and relevance of each variable.</a:t>
            </a:r>
          </a:p>
          <a:p>
            <a:r>
              <a:rPr lang="en-US">
                <a:latin typeface="Calibri"/>
                <a:cs typeface="Calibri"/>
              </a:rPr>
              <a:t>We can see that most of our relevant variables are categorical.</a:t>
            </a:r>
          </a:p>
          <a:p>
            <a:r>
              <a:rPr lang="en-US">
                <a:latin typeface="Calibri"/>
                <a:cs typeface="Calibri"/>
              </a:rPr>
              <a:t>Our predicted variable, Price is a continuous variable that we will try to predict using regression.</a:t>
            </a:r>
          </a:p>
          <a:p>
            <a:endParaRPr lang="en-US">
              <a:latin typeface="Calibri"/>
              <a:cs typeface="Calibri"/>
            </a:endParaRPr>
          </a:p>
          <a:p>
            <a:r>
              <a:rPr lang="en-US">
                <a:latin typeface="Calibri"/>
                <a:cs typeface="Calibri"/>
              </a:rPr>
              <a:t>For manufacturer, model, and posting date (italicized) are not going to be used as relevant variables but we use them to generate additional variables:</a:t>
            </a:r>
          </a:p>
          <a:p>
            <a:pPr marL="171450" indent="-171450">
              <a:buFont typeface="Arial"/>
              <a:buChar char="•"/>
            </a:pPr>
            <a:r>
              <a:rPr lang="en-US">
                <a:latin typeface="Calibri"/>
                <a:cs typeface="Calibri"/>
              </a:rPr>
              <a:t>To match with external data (MSRP)</a:t>
            </a:r>
          </a:p>
          <a:p>
            <a:pPr marL="171450" indent="-171450">
              <a:buFont typeface="Arial"/>
              <a:buChar char="•"/>
            </a:pPr>
            <a:r>
              <a:rPr lang="en-US">
                <a:latin typeface="Calibri"/>
                <a:cs typeface="Calibri"/>
              </a:rPr>
              <a:t>To calculate the car age (production year against the posting date)</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1493108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Condition: other columns</a:t>
            </a:r>
            <a:endParaRPr lang="en-US" dirty="0">
              <a:latin typeface="맑은 고딕"/>
              <a:ea typeface="맑은 고딕"/>
              <a:cs typeface="Calibri"/>
            </a:endParaRPr>
          </a:p>
          <a:p>
            <a:r>
              <a:rPr lang="en-US" dirty="0">
                <a:latin typeface="Calibri"/>
                <a:cs typeface="Calibri"/>
              </a:rPr>
              <a:t>Cylinders: model external dataset (+ mode)</a:t>
            </a:r>
          </a:p>
          <a:p>
            <a:r>
              <a:rPr lang="en-US" dirty="0">
                <a:latin typeface="Calibri"/>
                <a:cs typeface="Calibri"/>
              </a:rPr>
              <a:t>Fuel: mode (with model)</a:t>
            </a:r>
          </a:p>
          <a:p>
            <a:r>
              <a:rPr lang="en-US" dirty="0">
                <a:latin typeface="Calibri"/>
                <a:cs typeface="Calibri"/>
              </a:rPr>
              <a:t>Title Status: mode</a:t>
            </a:r>
          </a:p>
          <a:p>
            <a:r>
              <a:rPr lang="en-US" dirty="0">
                <a:latin typeface="Calibri"/>
                <a:cs typeface="Calibri"/>
              </a:rPr>
              <a:t>Drive: model external dataset (+ mode)</a:t>
            </a:r>
          </a:p>
          <a:p>
            <a:r>
              <a:rPr lang="en-US" dirty="0">
                <a:latin typeface="Calibri"/>
                <a:cs typeface="Calibri"/>
              </a:rPr>
              <a:t>Type: model external dataset (+ mode)</a:t>
            </a:r>
          </a:p>
          <a:p>
            <a:r>
              <a:rPr lang="en-US" dirty="0">
                <a:latin typeface="Calibri"/>
                <a:cs typeface="Calibri"/>
              </a:rPr>
              <a:t>Color: mode</a:t>
            </a:r>
          </a:p>
          <a:p>
            <a:endParaRPr lang="en-US" dirty="0">
              <a:latin typeface="Calibri"/>
              <a:cs typeface="Calibri"/>
            </a:endParaRPr>
          </a:p>
          <a:p>
            <a:r>
              <a:rPr lang="en-US" dirty="0">
                <a:latin typeface="Calibri"/>
                <a:cs typeface="Calibri"/>
              </a:rPr>
              <a:t>Odometer: normalized</a:t>
            </a:r>
          </a:p>
          <a:p>
            <a:r>
              <a:rPr lang="en-US" dirty="0">
                <a:latin typeface="Calibri"/>
                <a:cs typeface="Calibri"/>
              </a:rPr>
              <a:t>Transmission: drop nulls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52369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Price against several key variables:</a:t>
            </a:r>
          </a:p>
          <a:p>
            <a:pPr marL="171450" indent="-171450">
              <a:buFont typeface="Arial"/>
              <a:buChar char="•"/>
            </a:pPr>
            <a:r>
              <a:rPr lang="en-US">
                <a:latin typeface="Calibri"/>
                <a:cs typeface="Calibri"/>
              </a:rPr>
              <a:t>There seems to be a significant difference of price ranges between car manufacturers. However the range within each manufacturer seems very large. It is most possibly due to high number of different car models. That's why we will not include manufacturer and model as predictors as they can be better represented by other more relevant variables.</a:t>
            </a:r>
          </a:p>
          <a:p>
            <a:pPr marL="171450" indent="-171450">
              <a:buFont typeface="Arial"/>
              <a:buChar char="•"/>
            </a:pPr>
            <a:r>
              <a:rPr lang="en-US">
                <a:latin typeface="Calibri"/>
                <a:cs typeface="Calibri"/>
              </a:rPr>
              <a:t>For MSRP and Production, at a glance, there doesn’t seem to be a clear linear relationship to price. But when we look closely, there's an indication of higher price with a higher MSRP and the latest the production year is.</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873519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Next we're looking at regional distribution of the listings. From the longitude and latitude we can see that the listings are focused in the US, with some anomalies outside the US. We were not doing any transformation to this as we will not use this as predictors.</a:t>
            </a:r>
          </a:p>
          <a:p>
            <a:endParaRPr lang="en-US">
              <a:latin typeface="Calibri"/>
              <a:cs typeface="Calibri"/>
            </a:endParaRPr>
          </a:p>
          <a:p>
            <a:r>
              <a:rPr lang="en-US">
                <a:latin typeface="Calibri"/>
                <a:cs typeface="Calibri"/>
              </a:rPr>
              <a:t>By state, the data is distributed quite evenly. We can also sense that there is a pattern that certain states have narrower range than other states. So based on this, state may be a good predictor for the price.</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612847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would like to give special highlight to odometer. As you can see, the raw data is highly right-skewed, indicating there are high anomalies and outliers.</a:t>
            </a:r>
          </a:p>
          <a:p>
            <a:r>
              <a:rPr lang="en-US">
                <a:latin typeface="Calibri"/>
                <a:cs typeface="Calibri"/>
              </a:rPr>
              <a:t>We tried to normalize the data by creating decision threshold based on the distribution and literary findings (would be explained in more details during feature engineering part). And we can see that there is a clearer relationship to price after we did the cleanup.</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09123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For other variables, we were looking at the distribution of each categories.</a:t>
            </a:r>
          </a:p>
          <a:p>
            <a:r>
              <a:rPr lang="en-US">
                <a:latin typeface="Calibri"/>
                <a:cs typeface="Calibri"/>
              </a:rPr>
              <a:t>There seems to be a clear dominance of certain categories in certain variables.</a:t>
            </a:r>
          </a:p>
          <a:p>
            <a:r>
              <a:rPr lang="en-US">
                <a:latin typeface="Calibri"/>
                <a:cs typeface="Calibri"/>
              </a:rPr>
              <a:t>We used this as one of the imputation methods where we would pick the mode to fill up the nulls, when there is no better approach.</a:t>
            </a:r>
          </a:p>
          <a:p>
            <a:r>
              <a:rPr lang="en-US">
                <a:latin typeface="Calibri"/>
                <a:cs typeface="Calibri"/>
              </a:rPr>
              <a:t>Other possible method is to reduce the possible skewness and clearer distinction by imposing decision threshold to make the categories binary, such as for paint color.</a:t>
            </a:r>
          </a:p>
          <a:p>
            <a:endParaRPr lang="en-US">
              <a:latin typeface="Calibri"/>
              <a:cs typeface="Calibri"/>
            </a:endParaRPr>
          </a:p>
          <a:p>
            <a:r>
              <a:rPr lang="en-US">
                <a:latin typeface="Calibri"/>
                <a:cs typeface="Calibri"/>
              </a:rPr>
              <a:t>We use all of these variables to test out the model.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401475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also tried to perform clustering to understand the data better in terms of the market segment as one of our problem question.</a:t>
            </a:r>
          </a:p>
          <a:p>
            <a:r>
              <a:rPr lang="en-US">
                <a:latin typeface="Calibri"/>
                <a:cs typeface="Calibri"/>
              </a:rPr>
              <a:t>We experimented with multiple clustering methods, and we decided to choose K-Means with 3 clusters that makes the most sense to interpret.</a:t>
            </a:r>
          </a:p>
          <a:p>
            <a:endParaRPr lang="en-US">
              <a:latin typeface="Calibri"/>
              <a:cs typeface="Calibri"/>
            </a:endParaRPr>
          </a:p>
          <a:p>
            <a:r>
              <a:rPr lang="en-US">
                <a:latin typeface="Calibri"/>
                <a:cs typeface="Calibri"/>
              </a:rPr>
              <a:t>We visualized all of the independent variables against price, and these three variables seem to have the clearest distinction and indicate that they might good predictors.</a:t>
            </a:r>
          </a:p>
          <a:p>
            <a:r>
              <a:rPr lang="en-US">
                <a:latin typeface="Calibri"/>
                <a:cs typeface="Calibri"/>
              </a:rPr>
              <a:t>We have 3 clusters:</a:t>
            </a:r>
          </a:p>
          <a:p>
            <a:pPr marL="171450" indent="-171450">
              <a:buFont typeface="Arial"/>
              <a:buChar char="•"/>
            </a:pPr>
            <a:r>
              <a:rPr lang="en-US">
                <a:latin typeface="Calibri"/>
                <a:cs typeface="Calibri"/>
              </a:rPr>
              <a:t>Cluster 0, as the "Lower Class Segment"</a:t>
            </a:r>
          </a:p>
          <a:p>
            <a:pPr marL="171450" indent="-171450">
              <a:buFont typeface="Arial"/>
              <a:buChar char="•"/>
            </a:pPr>
            <a:r>
              <a:rPr lang="en-US">
                <a:latin typeface="Calibri"/>
                <a:cs typeface="Calibri"/>
              </a:rPr>
              <a:t>Cluster 1, as the "Middle Class Segment"</a:t>
            </a:r>
          </a:p>
          <a:p>
            <a:pPr marL="171450" indent="-171450">
              <a:buFont typeface="Arial"/>
              <a:buChar char="•"/>
            </a:pPr>
            <a:r>
              <a:rPr lang="en-US">
                <a:latin typeface="Calibri"/>
                <a:cs typeface="Calibri"/>
              </a:rPr>
              <a:t>Cluster 2, as the "Upper Class Segment"</a:t>
            </a:r>
          </a:p>
          <a:p>
            <a:endParaRPr lang="en-US">
              <a:latin typeface="Calibri"/>
              <a:cs typeface="Calibri"/>
            </a:endParaRPr>
          </a:p>
          <a:p>
            <a:pPr>
              <a:buFont typeface="Arial"/>
            </a:pPr>
            <a:r>
              <a:rPr lang="en-US">
                <a:latin typeface="Calibri"/>
                <a:cs typeface="Calibri"/>
              </a:rPr>
              <a:t>We can see that Price and MSRP will consistently increase following the higher the class is, while Odometer and Car Age will decrease as the class gets higher.  Interestingly, the proportion of vintage and neutral cars increase in higher segments.</a:t>
            </a:r>
          </a:p>
          <a:p>
            <a:pPr>
              <a:buFont typeface="Arial"/>
            </a:pPr>
            <a:endParaRPr lang="en-US">
              <a:latin typeface="Calibri"/>
              <a:cs typeface="Calibri"/>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3949927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2022-03-15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2123728" y="4797152"/>
            <a:ext cx="6804248" cy="962553"/>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011224"/>
                </a:solidFill>
                <a:effectLst/>
                <a:latin typeface="+mj-lt"/>
                <a:ea typeface="맑은 고딕" pitchFamily="50" charset="-127"/>
                <a:cs typeface="+mj-cs"/>
              </a:defRPr>
            </a:lvl1pPr>
          </a:lstStyle>
          <a:p>
            <a:endParaRPr lang="ko-KR"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2022-03-15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2022-03-15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2022-03-15</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411480" y="1283618"/>
            <a:ext cx="8275321" cy="4881686"/>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9" name="제목 1"/>
          <p:cNvSpPr>
            <a:spLocks noGrp="1"/>
          </p:cNvSpPr>
          <p:nvPr>
            <p:ph type="title"/>
          </p:nvPr>
        </p:nvSpPr>
        <p:spPr>
          <a:xfrm>
            <a:off x="411480" y="116632"/>
            <a:ext cx="8264976" cy="79208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a:t>마스터 제목 스타일 편집</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2022-03-15</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457200" y="1268760"/>
            <a:ext cx="8340861"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2" name="제목 1"/>
          <p:cNvSpPr>
            <a:spLocks noGrp="1"/>
          </p:cNvSpPr>
          <p:nvPr>
            <p:ph type="title"/>
          </p:nvPr>
        </p:nvSpPr>
        <p:spPr>
          <a:xfrm>
            <a:off x="457200" y="90344"/>
            <a:ext cx="8340860"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a:t>마스터 제목 스타일 편집</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2022-03-15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979712" y="4797152"/>
            <a:ext cx="7164288" cy="1152128"/>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ko-KR"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2022-03-15</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hf hdr="0" ftr="0" dt="0"/>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1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hyperlink" Target="https://scrapy.org/" TargetMode="External"/><Relationship Id="rId3" Type="http://schemas.openxmlformats.org/officeDocument/2006/relationships/hyperlink" Target="https://www.kaggle.com/CooperUnion/cardataset" TargetMode="External"/><Relationship Id="rId7" Type="http://schemas.openxmlformats.org/officeDocument/2006/relationships/hyperlink" Target="https://docs.python.org/3/library/difflib.html" TargetMode="External"/><Relationship Id="rId2" Type="http://schemas.openxmlformats.org/officeDocument/2006/relationships/hyperlink" Target="https://www.kaggle.com/austinreese/craigslist-carstrucks-data" TargetMode="External"/><Relationship Id="rId1" Type="http://schemas.openxmlformats.org/officeDocument/2006/relationships/slideLayout" Target="../slideLayouts/slideLayout5.xml"/><Relationship Id="rId6" Type="http://schemas.openxmlformats.org/officeDocument/2006/relationships/hyperlink" Target="https://openrefine.org/" TargetMode="External"/><Relationship Id="rId5" Type="http://schemas.openxmlformats.org/officeDocument/2006/relationships/hyperlink" Target="https://github.com/ddangelov/Top2Vec" TargetMode="External"/><Relationship Id="rId4" Type="http://schemas.openxmlformats.org/officeDocument/2006/relationships/hyperlink" Target="https://www.iseecars.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p:cNvSpPr/>
          <p:nvPr/>
        </p:nvSpPr>
        <p:spPr>
          <a:xfrm>
            <a:off x="2123728" y="5735440"/>
            <a:ext cx="6706232" cy="276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1200">
                <a:latin typeface="Arial"/>
                <a:ea typeface="맑은 고딕"/>
                <a:cs typeface="Times New Roman"/>
              </a:rPr>
              <a:t>Team: </a:t>
            </a:r>
            <a:r>
              <a:rPr lang="en-US" sz="1200" err="1">
                <a:latin typeface="Arial"/>
                <a:cs typeface="Times New Roman"/>
              </a:rPr>
              <a:t>Ahjeong</a:t>
            </a:r>
            <a:r>
              <a:rPr lang="en-US" sz="1200">
                <a:latin typeface="Arial"/>
                <a:cs typeface="Times New Roman"/>
              </a:rPr>
              <a:t> Yeom, Akhir </a:t>
            </a:r>
            <a:r>
              <a:rPr lang="en-US" sz="1200" err="1">
                <a:latin typeface="Arial"/>
                <a:cs typeface="Times New Roman"/>
              </a:rPr>
              <a:t>Syabani</a:t>
            </a:r>
            <a:r>
              <a:rPr lang="en-US" sz="1200">
                <a:latin typeface="Arial"/>
                <a:cs typeface="Times New Roman"/>
              </a:rPr>
              <a:t>, Jessica Addai, Kenji Laurens, </a:t>
            </a:r>
            <a:r>
              <a:rPr lang="en-US" sz="1200" err="1">
                <a:latin typeface="Arial"/>
                <a:cs typeface="Times New Roman"/>
              </a:rPr>
              <a:t>Ruofan</a:t>
            </a:r>
            <a:r>
              <a:rPr lang="en-US" sz="1200">
                <a:latin typeface="Arial"/>
                <a:cs typeface="Times New Roman"/>
              </a:rPr>
              <a:t> Yao, </a:t>
            </a:r>
            <a:r>
              <a:rPr lang="en-US" sz="1200" err="1">
                <a:latin typeface="Arial"/>
                <a:cs typeface="Times New Roman"/>
              </a:rPr>
              <a:t>Zongyuan</a:t>
            </a:r>
            <a:r>
              <a:rPr lang="en-US" sz="1200">
                <a:latin typeface="Arial"/>
                <a:cs typeface="Times New Roman"/>
              </a:rPr>
              <a:t> Yu</a:t>
            </a:r>
            <a:endParaRPr lang="en-US" altLang="ko-KR" sz="1200">
              <a:latin typeface="Arial"/>
              <a:ea typeface="맑은 고딕" pitchFamily="50" charset="-127"/>
              <a:cs typeface="Times New Roman"/>
            </a:endParaRPr>
          </a:p>
        </p:txBody>
      </p:sp>
      <p:sp>
        <p:nvSpPr>
          <p:cNvPr id="7" name="제목 6"/>
          <p:cNvSpPr>
            <a:spLocks noGrp="1"/>
          </p:cNvSpPr>
          <p:nvPr>
            <p:ph type="ctrTitle"/>
          </p:nvPr>
        </p:nvSpPr>
        <p:spPr/>
        <p:txBody>
          <a:bodyPr/>
          <a:lstStyle/>
          <a:p>
            <a:pPr algn="ctr"/>
            <a:r>
              <a:rPr lang="en-US" altLang="ko-KR" sz="5000">
                <a:latin typeface="Arial"/>
                <a:ea typeface="맑은 고딕"/>
                <a:cs typeface="Arial"/>
              </a:rPr>
              <a:t>USED CAR MARKET</a:t>
            </a:r>
            <a:endParaRPr lang="ko-KR" altLang="en-US" sz="5000" b="1">
              <a:latin typeface="Arial"/>
              <a:ea typeface="맑은 고딕"/>
              <a:cs typeface="Arial"/>
            </a:endParaRPr>
          </a:p>
        </p:txBody>
      </p:sp>
      <p:sp>
        <p:nvSpPr>
          <p:cNvPr id="2" name="Slide Number Placeholder 1">
            <a:extLst>
              <a:ext uri="{FF2B5EF4-FFF2-40B4-BE49-F238E27FC236}">
                <a16:creationId xmlns:a16="http://schemas.microsoft.com/office/drawing/2014/main" id="{5249831D-4D80-4E97-8790-10E50A7A6B2F}"/>
              </a:ext>
            </a:extLst>
          </p:cNvPr>
          <p:cNvSpPr>
            <a:spLocks noGrp="1"/>
          </p:cNvSpPr>
          <p:nvPr>
            <p:ph type="sldNum" sz="quarter" idx="12"/>
          </p:nvPr>
        </p:nvSpPr>
        <p:spPr/>
        <p:txBody>
          <a:bodyPr/>
          <a:lstStyle/>
          <a:p>
            <a:fld id="{EE6BC638-39B7-4287-91A7-2A3DDA573295}" type="slidenum">
              <a:rPr lang="ko-KR" alt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Exploratory Data Analysis (EDA)</a:t>
            </a:r>
            <a:br>
              <a:rPr lang="en-US">
                <a:cs typeface="Calibri"/>
              </a:rPr>
            </a:br>
            <a:r>
              <a:rPr lang="en-US" i="1">
                <a:ea typeface="맑은 고딕"/>
                <a:cs typeface="Calibri"/>
              </a:rPr>
              <a:t>Raw Data by Region</a:t>
            </a:r>
            <a:endParaRPr lang="en-US" i="1">
              <a:ea typeface="맑은 고딕"/>
            </a:endParaRPr>
          </a:p>
        </p:txBody>
      </p:sp>
      <p:pic>
        <p:nvPicPr>
          <p:cNvPr id="2" name="Picture 7" descr="Map&#10;&#10;Description automatically generated">
            <a:extLst>
              <a:ext uri="{FF2B5EF4-FFF2-40B4-BE49-F238E27FC236}">
                <a16:creationId xmlns:a16="http://schemas.microsoft.com/office/drawing/2014/main" id="{310861E1-71D9-4E04-9A08-6B930E3D2869}"/>
              </a:ext>
            </a:extLst>
          </p:cNvPr>
          <p:cNvPicPr>
            <a:picLocks noChangeAspect="1"/>
          </p:cNvPicPr>
          <p:nvPr/>
        </p:nvPicPr>
        <p:blipFill rotWithShape="1">
          <a:blip r:embed="rId3"/>
          <a:srcRect l="1875" t="3049" r="1602" b="20732"/>
          <a:stretch/>
        </p:blipFill>
        <p:spPr>
          <a:xfrm>
            <a:off x="466559" y="1674818"/>
            <a:ext cx="4713481" cy="1964516"/>
          </a:xfrm>
          <a:prstGeom prst="rect">
            <a:avLst/>
          </a:prstGeom>
        </p:spPr>
      </p:pic>
      <p:sp>
        <p:nvSpPr>
          <p:cNvPr id="3" name="TextBox 2">
            <a:extLst>
              <a:ext uri="{FF2B5EF4-FFF2-40B4-BE49-F238E27FC236}">
                <a16:creationId xmlns:a16="http://schemas.microsoft.com/office/drawing/2014/main" id="{5DDD75C1-77BD-4A75-BA15-A961BC5EFF3C}"/>
              </a:ext>
            </a:extLst>
          </p:cNvPr>
          <p:cNvSpPr txBox="1"/>
          <p:nvPr/>
        </p:nvSpPr>
        <p:spPr>
          <a:xfrm>
            <a:off x="352926" y="1330841"/>
            <a:ext cx="36589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Calibri Light"/>
              </a:rPr>
              <a:t>Geo Location: Longitude, Latitude</a:t>
            </a:r>
            <a:endParaRPr lang="en-US" sz="1600">
              <a:solidFill>
                <a:srgbClr val="000000"/>
              </a:solidFill>
              <a:latin typeface="Arial"/>
              <a:cs typeface="Calibri Light"/>
            </a:endParaRPr>
          </a:p>
        </p:txBody>
      </p:sp>
      <p:pic>
        <p:nvPicPr>
          <p:cNvPr id="7" name="Picture 3" descr="Chart, scatter chart&#10;&#10;Description automatically generated">
            <a:extLst>
              <a:ext uri="{FF2B5EF4-FFF2-40B4-BE49-F238E27FC236}">
                <a16:creationId xmlns:a16="http://schemas.microsoft.com/office/drawing/2014/main" id="{2BFF247D-76EF-47A5-81C9-EE6507348FCA}"/>
              </a:ext>
            </a:extLst>
          </p:cNvPr>
          <p:cNvPicPr>
            <a:picLocks noChangeAspect="1"/>
          </p:cNvPicPr>
          <p:nvPr/>
        </p:nvPicPr>
        <p:blipFill>
          <a:blip r:embed="rId4"/>
          <a:stretch>
            <a:fillRect/>
          </a:stretch>
        </p:blipFill>
        <p:spPr>
          <a:xfrm>
            <a:off x="473242" y="4038945"/>
            <a:ext cx="4708357" cy="2122216"/>
          </a:xfrm>
          <a:prstGeom prst="rect">
            <a:avLst/>
          </a:prstGeom>
        </p:spPr>
      </p:pic>
      <p:sp>
        <p:nvSpPr>
          <p:cNvPr id="9" name="TextBox 8">
            <a:extLst>
              <a:ext uri="{FF2B5EF4-FFF2-40B4-BE49-F238E27FC236}">
                <a16:creationId xmlns:a16="http://schemas.microsoft.com/office/drawing/2014/main" id="{2857394A-147F-4722-904C-6DF03474A097}"/>
              </a:ext>
            </a:extLst>
          </p:cNvPr>
          <p:cNvSpPr txBox="1"/>
          <p:nvPr/>
        </p:nvSpPr>
        <p:spPr>
          <a:xfrm>
            <a:off x="366294" y="3710420"/>
            <a:ext cx="367898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Calibri Light"/>
              </a:rPr>
              <a:t>Price by State</a:t>
            </a:r>
            <a:endParaRPr lang="en-US">
              <a:solidFill>
                <a:srgbClr val="000000"/>
              </a:solidFill>
              <a:latin typeface="Arial"/>
              <a:cs typeface="Arial"/>
            </a:endParaRPr>
          </a:p>
        </p:txBody>
      </p:sp>
      <p:sp>
        <p:nvSpPr>
          <p:cNvPr id="11" name="TextBox 10">
            <a:extLst>
              <a:ext uri="{FF2B5EF4-FFF2-40B4-BE49-F238E27FC236}">
                <a16:creationId xmlns:a16="http://schemas.microsoft.com/office/drawing/2014/main" id="{78779CE6-71F3-4FB0-B20F-DC0B46D672D3}"/>
              </a:ext>
            </a:extLst>
          </p:cNvPr>
          <p:cNvSpPr txBox="1"/>
          <p:nvPr/>
        </p:nvSpPr>
        <p:spPr>
          <a:xfrm>
            <a:off x="5412872" y="2607525"/>
            <a:ext cx="34650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Calibri Light"/>
              </a:rPr>
              <a:t>Distribution</a:t>
            </a:r>
            <a:endParaRPr lang="en-US">
              <a:solidFill>
                <a:srgbClr val="000000"/>
              </a:solidFill>
              <a:latin typeface="Arial"/>
              <a:cs typeface="Arial"/>
            </a:endParaRPr>
          </a:p>
        </p:txBody>
      </p:sp>
      <p:pic>
        <p:nvPicPr>
          <p:cNvPr id="13" name="Picture 4">
            <a:extLst>
              <a:ext uri="{FF2B5EF4-FFF2-40B4-BE49-F238E27FC236}">
                <a16:creationId xmlns:a16="http://schemas.microsoft.com/office/drawing/2014/main" id="{07726455-FA97-4DE6-A1E6-504A74647F23}"/>
              </a:ext>
            </a:extLst>
          </p:cNvPr>
          <p:cNvPicPr>
            <a:picLocks noChangeAspect="1"/>
          </p:cNvPicPr>
          <p:nvPr/>
        </p:nvPicPr>
        <p:blipFill>
          <a:blip r:embed="rId5"/>
          <a:stretch>
            <a:fillRect/>
          </a:stretch>
        </p:blipFill>
        <p:spPr>
          <a:xfrm>
            <a:off x="5513137" y="2949448"/>
            <a:ext cx="3164305" cy="2282577"/>
          </a:xfrm>
          <a:prstGeom prst="rect">
            <a:avLst/>
          </a:prstGeom>
        </p:spPr>
      </p:pic>
      <p:sp>
        <p:nvSpPr>
          <p:cNvPr id="4" name="Slide Number Placeholder 3">
            <a:extLst>
              <a:ext uri="{FF2B5EF4-FFF2-40B4-BE49-F238E27FC236}">
                <a16:creationId xmlns:a16="http://schemas.microsoft.com/office/drawing/2014/main" id="{FD51D406-2FE5-4B95-BDB2-568560EA09DC}"/>
              </a:ext>
            </a:extLst>
          </p:cNvPr>
          <p:cNvSpPr>
            <a:spLocks noGrp="1"/>
          </p:cNvSpPr>
          <p:nvPr>
            <p:ph type="sldNum" sz="quarter" idx="12"/>
          </p:nvPr>
        </p:nvSpPr>
        <p:spPr/>
        <p:txBody>
          <a:bodyPr/>
          <a:lstStyle/>
          <a:p>
            <a:fld id="{EE6BC638-39B7-4287-91A7-2A3DDA573295}" type="slidenum">
              <a:rPr lang="ko-KR" altLang="en-US" smtClean="0"/>
              <a:pPr/>
              <a:t>10</a:t>
            </a:fld>
            <a:endParaRPr lang="en-US"/>
          </a:p>
        </p:txBody>
      </p:sp>
    </p:spTree>
    <p:extLst>
      <p:ext uri="{BB962C8B-B14F-4D97-AF65-F5344CB8AC3E}">
        <p14:creationId xmlns:p14="http://schemas.microsoft.com/office/powerpoint/2010/main" val="2891340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Exploratory Data Analysis (EDA)</a:t>
            </a:r>
            <a:br>
              <a:rPr lang="en-US">
                <a:ea typeface="맑은 고딕"/>
                <a:cs typeface="Calibri"/>
              </a:rPr>
            </a:br>
            <a:r>
              <a:rPr lang="en-US" i="1">
                <a:ea typeface="맑은 고딕"/>
                <a:cs typeface="Calibri"/>
              </a:rPr>
              <a:t>Highlight: Odometer</a:t>
            </a:r>
            <a:endParaRPr lang="en-US" i="1"/>
          </a:p>
        </p:txBody>
      </p:sp>
      <p:pic>
        <p:nvPicPr>
          <p:cNvPr id="2" name="Picture 4" descr="Chart, histogram&#10;&#10;Description automatically generated">
            <a:extLst>
              <a:ext uri="{FF2B5EF4-FFF2-40B4-BE49-F238E27FC236}">
                <a16:creationId xmlns:a16="http://schemas.microsoft.com/office/drawing/2014/main" id="{B95FD23A-91C3-43A6-BDB2-2B53FE53B3AF}"/>
              </a:ext>
            </a:extLst>
          </p:cNvPr>
          <p:cNvPicPr>
            <a:picLocks noChangeAspect="1"/>
          </p:cNvPicPr>
          <p:nvPr/>
        </p:nvPicPr>
        <p:blipFill>
          <a:blip r:embed="rId3"/>
          <a:stretch>
            <a:fillRect/>
          </a:stretch>
        </p:blipFill>
        <p:spPr>
          <a:xfrm>
            <a:off x="513347" y="1758178"/>
            <a:ext cx="2743200" cy="2646485"/>
          </a:xfrm>
          <a:prstGeom prst="rect">
            <a:avLst/>
          </a:prstGeom>
        </p:spPr>
      </p:pic>
      <p:pic>
        <p:nvPicPr>
          <p:cNvPr id="3" name="Picture 6" descr="Chart, histogram&#10;&#10;Description automatically generated">
            <a:extLst>
              <a:ext uri="{FF2B5EF4-FFF2-40B4-BE49-F238E27FC236}">
                <a16:creationId xmlns:a16="http://schemas.microsoft.com/office/drawing/2014/main" id="{177AB0E3-4A7C-4E6E-97A2-23F8349033ED}"/>
              </a:ext>
            </a:extLst>
          </p:cNvPr>
          <p:cNvPicPr>
            <a:picLocks noChangeAspect="1"/>
          </p:cNvPicPr>
          <p:nvPr/>
        </p:nvPicPr>
        <p:blipFill>
          <a:blip r:embed="rId4"/>
          <a:stretch>
            <a:fillRect/>
          </a:stretch>
        </p:blipFill>
        <p:spPr>
          <a:xfrm>
            <a:off x="3360820" y="1761046"/>
            <a:ext cx="2683043" cy="2634065"/>
          </a:xfrm>
          <a:prstGeom prst="rect">
            <a:avLst/>
          </a:prstGeom>
        </p:spPr>
      </p:pic>
      <p:pic>
        <p:nvPicPr>
          <p:cNvPr id="7" name="Picture 8" descr="Chart, histogram&#10;&#10;Description automatically generated">
            <a:extLst>
              <a:ext uri="{FF2B5EF4-FFF2-40B4-BE49-F238E27FC236}">
                <a16:creationId xmlns:a16="http://schemas.microsoft.com/office/drawing/2014/main" id="{34423494-7940-41FF-A105-4EC902130653}"/>
              </a:ext>
            </a:extLst>
          </p:cNvPr>
          <p:cNvPicPr>
            <a:picLocks noChangeAspect="1"/>
          </p:cNvPicPr>
          <p:nvPr/>
        </p:nvPicPr>
        <p:blipFill>
          <a:blip r:embed="rId5"/>
          <a:stretch>
            <a:fillRect/>
          </a:stretch>
        </p:blipFill>
        <p:spPr>
          <a:xfrm>
            <a:off x="6154820" y="1761037"/>
            <a:ext cx="2689727" cy="2634083"/>
          </a:xfrm>
          <a:prstGeom prst="rect">
            <a:avLst/>
          </a:prstGeom>
        </p:spPr>
      </p:pic>
      <p:pic>
        <p:nvPicPr>
          <p:cNvPr id="9" name="Picture 9" descr="Chart, scatter chart&#10;&#10;Description automatically generated">
            <a:extLst>
              <a:ext uri="{FF2B5EF4-FFF2-40B4-BE49-F238E27FC236}">
                <a16:creationId xmlns:a16="http://schemas.microsoft.com/office/drawing/2014/main" id="{DB8A46D7-B78D-4239-8B15-576C8B373159}"/>
              </a:ext>
            </a:extLst>
          </p:cNvPr>
          <p:cNvPicPr>
            <a:picLocks noChangeAspect="1"/>
          </p:cNvPicPr>
          <p:nvPr/>
        </p:nvPicPr>
        <p:blipFill>
          <a:blip r:embed="rId6"/>
          <a:stretch>
            <a:fillRect/>
          </a:stretch>
        </p:blipFill>
        <p:spPr>
          <a:xfrm>
            <a:off x="513347" y="4588207"/>
            <a:ext cx="2743200" cy="1879270"/>
          </a:xfrm>
          <a:prstGeom prst="rect">
            <a:avLst/>
          </a:prstGeom>
        </p:spPr>
      </p:pic>
      <p:pic>
        <p:nvPicPr>
          <p:cNvPr id="11" name="Picture 10" descr="Chart, scatter chart&#10;&#10;Description automatically generated">
            <a:extLst>
              <a:ext uri="{FF2B5EF4-FFF2-40B4-BE49-F238E27FC236}">
                <a16:creationId xmlns:a16="http://schemas.microsoft.com/office/drawing/2014/main" id="{FD6C1CE8-AF9C-4ED1-88E5-8730216A6817}"/>
              </a:ext>
            </a:extLst>
          </p:cNvPr>
          <p:cNvPicPr>
            <a:picLocks noChangeAspect="1"/>
          </p:cNvPicPr>
          <p:nvPr/>
        </p:nvPicPr>
        <p:blipFill>
          <a:blip r:embed="rId7"/>
          <a:stretch>
            <a:fillRect/>
          </a:stretch>
        </p:blipFill>
        <p:spPr>
          <a:xfrm>
            <a:off x="3334084" y="4590269"/>
            <a:ext cx="2743200" cy="1861778"/>
          </a:xfrm>
          <a:prstGeom prst="rect">
            <a:avLst/>
          </a:prstGeom>
        </p:spPr>
      </p:pic>
      <p:pic>
        <p:nvPicPr>
          <p:cNvPr id="13" name="Picture 11" descr="Chart, scatter chart&#10;&#10;Description automatically generated">
            <a:extLst>
              <a:ext uri="{FF2B5EF4-FFF2-40B4-BE49-F238E27FC236}">
                <a16:creationId xmlns:a16="http://schemas.microsoft.com/office/drawing/2014/main" id="{6B0DEA15-E44C-495B-9D45-54190A30BF20}"/>
              </a:ext>
            </a:extLst>
          </p:cNvPr>
          <p:cNvPicPr>
            <a:picLocks noChangeAspect="1"/>
          </p:cNvPicPr>
          <p:nvPr/>
        </p:nvPicPr>
        <p:blipFill>
          <a:blip r:embed="rId8"/>
          <a:stretch>
            <a:fillRect/>
          </a:stretch>
        </p:blipFill>
        <p:spPr>
          <a:xfrm>
            <a:off x="6154821" y="4590269"/>
            <a:ext cx="2743200" cy="1861778"/>
          </a:xfrm>
          <a:prstGeom prst="rect">
            <a:avLst/>
          </a:prstGeom>
        </p:spPr>
      </p:pic>
      <p:sp>
        <p:nvSpPr>
          <p:cNvPr id="15" name="TextBox 14">
            <a:extLst>
              <a:ext uri="{FF2B5EF4-FFF2-40B4-BE49-F238E27FC236}">
                <a16:creationId xmlns:a16="http://schemas.microsoft.com/office/drawing/2014/main" id="{796023CA-BCBA-4374-9E6A-2B91AAC81D9C}"/>
              </a:ext>
            </a:extLst>
          </p:cNvPr>
          <p:cNvSpPr txBox="1"/>
          <p:nvPr/>
        </p:nvSpPr>
        <p:spPr>
          <a:xfrm>
            <a:off x="413084" y="1348873"/>
            <a:ext cx="19210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Arial"/>
                <a:cs typeface="Calibri Light"/>
              </a:rPr>
              <a:t>Raw Data</a:t>
            </a:r>
            <a:endParaRPr lang="en-US">
              <a:solidFill>
                <a:srgbClr val="000000"/>
              </a:solidFill>
              <a:latin typeface="Arial"/>
              <a:cs typeface="Arial"/>
            </a:endParaRPr>
          </a:p>
        </p:txBody>
      </p:sp>
      <p:sp>
        <p:nvSpPr>
          <p:cNvPr id="17" name="TextBox 16">
            <a:extLst>
              <a:ext uri="{FF2B5EF4-FFF2-40B4-BE49-F238E27FC236}">
                <a16:creationId xmlns:a16="http://schemas.microsoft.com/office/drawing/2014/main" id="{72502558-C98A-4781-992B-0C7FC59CE1B8}"/>
              </a:ext>
            </a:extLst>
          </p:cNvPr>
          <p:cNvSpPr txBox="1"/>
          <p:nvPr/>
        </p:nvSpPr>
        <p:spPr>
          <a:xfrm>
            <a:off x="3253873" y="1348873"/>
            <a:ext cx="2824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Arial"/>
                <a:cs typeface="Calibri Light"/>
              </a:rPr>
              <a:t>Filtered Data (by MSRP)</a:t>
            </a:r>
            <a:endParaRPr lang="en-US">
              <a:solidFill>
                <a:srgbClr val="000000"/>
              </a:solidFill>
              <a:latin typeface="Arial"/>
              <a:cs typeface="Arial"/>
            </a:endParaRPr>
          </a:p>
        </p:txBody>
      </p:sp>
      <p:sp>
        <p:nvSpPr>
          <p:cNvPr id="19" name="TextBox 18">
            <a:extLst>
              <a:ext uri="{FF2B5EF4-FFF2-40B4-BE49-F238E27FC236}">
                <a16:creationId xmlns:a16="http://schemas.microsoft.com/office/drawing/2014/main" id="{F48DC638-2525-47FB-ABA0-C5F90BDDC15E}"/>
              </a:ext>
            </a:extLst>
          </p:cNvPr>
          <p:cNvSpPr txBox="1"/>
          <p:nvPr/>
        </p:nvSpPr>
        <p:spPr>
          <a:xfrm>
            <a:off x="6067925" y="1348873"/>
            <a:ext cx="2482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Arial"/>
                <a:cs typeface="Calibri Light"/>
              </a:rPr>
              <a:t>Clean/Final Dataset</a:t>
            </a:r>
            <a:endParaRPr lang="en-US">
              <a:solidFill>
                <a:srgbClr val="000000"/>
              </a:solidFill>
              <a:latin typeface="Arial"/>
              <a:cs typeface="Arial"/>
            </a:endParaRPr>
          </a:p>
        </p:txBody>
      </p:sp>
      <p:sp>
        <p:nvSpPr>
          <p:cNvPr id="21" name="TextBox 20">
            <a:extLst>
              <a:ext uri="{FF2B5EF4-FFF2-40B4-BE49-F238E27FC236}">
                <a16:creationId xmlns:a16="http://schemas.microsoft.com/office/drawing/2014/main" id="{B3B4854F-9396-40B0-8BCE-873596B612CF}"/>
              </a:ext>
            </a:extLst>
          </p:cNvPr>
          <p:cNvSpPr txBox="1"/>
          <p:nvPr/>
        </p:nvSpPr>
        <p:spPr>
          <a:xfrm rot="16200000">
            <a:off x="-409074" y="2826083"/>
            <a:ext cx="14798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0000"/>
                </a:solidFill>
                <a:latin typeface="Calibri Light"/>
                <a:cs typeface="Calibri Light"/>
              </a:rPr>
              <a:t>Distribution</a:t>
            </a:r>
            <a:endParaRPr lang="en-US">
              <a:solidFill>
                <a:srgbClr val="000000"/>
              </a:solidFill>
            </a:endParaRPr>
          </a:p>
        </p:txBody>
      </p:sp>
      <p:sp>
        <p:nvSpPr>
          <p:cNvPr id="23" name="TextBox 22">
            <a:extLst>
              <a:ext uri="{FF2B5EF4-FFF2-40B4-BE49-F238E27FC236}">
                <a16:creationId xmlns:a16="http://schemas.microsoft.com/office/drawing/2014/main" id="{9E8B1990-3709-461A-A59D-5BB43E299044}"/>
              </a:ext>
            </a:extLst>
          </p:cNvPr>
          <p:cNvSpPr txBox="1"/>
          <p:nvPr/>
        </p:nvSpPr>
        <p:spPr>
          <a:xfrm rot="16200000">
            <a:off x="-626311" y="5346029"/>
            <a:ext cx="19076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0000"/>
                </a:solidFill>
                <a:cs typeface="Calibri Light"/>
              </a:rPr>
              <a:t>Against Log Price</a:t>
            </a:r>
            <a:endParaRPr lang="en-US">
              <a:solidFill>
                <a:srgbClr val="000000"/>
              </a:solidFill>
            </a:endParaRPr>
          </a:p>
        </p:txBody>
      </p:sp>
      <p:sp>
        <p:nvSpPr>
          <p:cNvPr id="4" name="Slide Number Placeholder 3">
            <a:extLst>
              <a:ext uri="{FF2B5EF4-FFF2-40B4-BE49-F238E27FC236}">
                <a16:creationId xmlns:a16="http://schemas.microsoft.com/office/drawing/2014/main" id="{751E1633-C7EC-4090-BB85-6B6775379BC1}"/>
              </a:ext>
            </a:extLst>
          </p:cNvPr>
          <p:cNvSpPr>
            <a:spLocks noGrp="1"/>
          </p:cNvSpPr>
          <p:nvPr>
            <p:ph type="sldNum" sz="quarter" idx="12"/>
          </p:nvPr>
        </p:nvSpPr>
        <p:spPr/>
        <p:txBody>
          <a:bodyPr/>
          <a:lstStyle/>
          <a:p>
            <a:fld id="{EE6BC638-39B7-4287-91A7-2A3DDA573295}" type="slidenum">
              <a:rPr lang="ko-KR" altLang="en-US" smtClean="0"/>
              <a:pPr/>
              <a:t>11</a:t>
            </a:fld>
            <a:endParaRPr lang="en-US"/>
          </a:p>
        </p:txBody>
      </p:sp>
    </p:spTree>
    <p:extLst>
      <p:ext uri="{BB962C8B-B14F-4D97-AF65-F5344CB8AC3E}">
        <p14:creationId xmlns:p14="http://schemas.microsoft.com/office/powerpoint/2010/main" val="3549360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Exploratory Data Analysis (EDA)</a:t>
            </a:r>
            <a:br>
              <a:rPr lang="en-US">
                <a:ea typeface="맑은 고딕"/>
                <a:cs typeface="Calibri"/>
              </a:rPr>
            </a:br>
            <a:r>
              <a:rPr lang="en-US" i="1">
                <a:ea typeface="맑은 고딕"/>
                <a:cs typeface="Calibri"/>
              </a:rPr>
              <a:t>Raw Data: Other Categorical Variables</a:t>
            </a:r>
            <a:endParaRPr lang="en-US" i="1"/>
          </a:p>
        </p:txBody>
      </p:sp>
      <p:sp>
        <p:nvSpPr>
          <p:cNvPr id="4" name="Rectangle 3">
            <a:extLst>
              <a:ext uri="{FF2B5EF4-FFF2-40B4-BE49-F238E27FC236}">
                <a16:creationId xmlns:a16="http://schemas.microsoft.com/office/drawing/2014/main" id="{22CB4987-18E0-4196-BF76-9E93703C1034}"/>
              </a:ext>
            </a:extLst>
          </p:cNvPr>
          <p:cNvSpPr/>
          <p:nvPr/>
        </p:nvSpPr>
        <p:spPr>
          <a:xfrm>
            <a:off x="251327" y="1200485"/>
            <a:ext cx="8682788" cy="5541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pie chart&#10;&#10;Description automatically generated">
            <a:extLst>
              <a:ext uri="{FF2B5EF4-FFF2-40B4-BE49-F238E27FC236}">
                <a16:creationId xmlns:a16="http://schemas.microsoft.com/office/drawing/2014/main" id="{E107158A-8726-44D3-B8AC-FE99D8521672}"/>
              </a:ext>
            </a:extLst>
          </p:cNvPr>
          <p:cNvPicPr>
            <a:picLocks noChangeAspect="1"/>
          </p:cNvPicPr>
          <p:nvPr/>
        </p:nvPicPr>
        <p:blipFill>
          <a:blip r:embed="rId3"/>
          <a:stretch>
            <a:fillRect/>
          </a:stretch>
        </p:blipFill>
        <p:spPr>
          <a:xfrm>
            <a:off x="299453" y="1251628"/>
            <a:ext cx="2743200" cy="1734532"/>
          </a:xfrm>
          <a:prstGeom prst="rect">
            <a:avLst/>
          </a:prstGeom>
        </p:spPr>
      </p:pic>
      <p:pic>
        <p:nvPicPr>
          <p:cNvPr id="6" name="Picture 7" descr="Chart, pie chart&#10;&#10;Description automatically generated">
            <a:extLst>
              <a:ext uri="{FF2B5EF4-FFF2-40B4-BE49-F238E27FC236}">
                <a16:creationId xmlns:a16="http://schemas.microsoft.com/office/drawing/2014/main" id="{17EC9A17-F57C-4782-A922-1B94801F9388}"/>
              </a:ext>
            </a:extLst>
          </p:cNvPr>
          <p:cNvPicPr>
            <a:picLocks noChangeAspect="1"/>
          </p:cNvPicPr>
          <p:nvPr/>
        </p:nvPicPr>
        <p:blipFill>
          <a:blip r:embed="rId4"/>
          <a:stretch>
            <a:fillRect/>
          </a:stretch>
        </p:blipFill>
        <p:spPr>
          <a:xfrm>
            <a:off x="3227137" y="1255812"/>
            <a:ext cx="2743200" cy="1726163"/>
          </a:xfrm>
          <a:prstGeom prst="rect">
            <a:avLst/>
          </a:prstGeom>
        </p:spPr>
      </p:pic>
      <p:pic>
        <p:nvPicPr>
          <p:cNvPr id="8" name="Picture 9" descr="Chart, pie chart&#10;&#10;Description automatically generated">
            <a:extLst>
              <a:ext uri="{FF2B5EF4-FFF2-40B4-BE49-F238E27FC236}">
                <a16:creationId xmlns:a16="http://schemas.microsoft.com/office/drawing/2014/main" id="{5E12034A-B7B1-4622-AAF2-71142BE3AF95}"/>
              </a:ext>
            </a:extLst>
          </p:cNvPr>
          <p:cNvPicPr>
            <a:picLocks noChangeAspect="1"/>
          </p:cNvPicPr>
          <p:nvPr/>
        </p:nvPicPr>
        <p:blipFill>
          <a:blip r:embed="rId5"/>
          <a:stretch>
            <a:fillRect/>
          </a:stretch>
        </p:blipFill>
        <p:spPr>
          <a:xfrm>
            <a:off x="6108031" y="1247817"/>
            <a:ext cx="2683043" cy="1735470"/>
          </a:xfrm>
          <a:prstGeom prst="rect">
            <a:avLst/>
          </a:prstGeom>
        </p:spPr>
      </p:pic>
      <p:pic>
        <p:nvPicPr>
          <p:cNvPr id="10" name="Picture 10" descr="Chart, pie chart&#10;&#10;Description automatically generated">
            <a:extLst>
              <a:ext uri="{FF2B5EF4-FFF2-40B4-BE49-F238E27FC236}">
                <a16:creationId xmlns:a16="http://schemas.microsoft.com/office/drawing/2014/main" id="{1482B8AA-5582-44DA-9983-7959E7046FD7}"/>
              </a:ext>
            </a:extLst>
          </p:cNvPr>
          <p:cNvPicPr>
            <a:picLocks noChangeAspect="1"/>
          </p:cNvPicPr>
          <p:nvPr/>
        </p:nvPicPr>
        <p:blipFill>
          <a:blip r:embed="rId6"/>
          <a:stretch>
            <a:fillRect/>
          </a:stretch>
        </p:blipFill>
        <p:spPr>
          <a:xfrm>
            <a:off x="299453" y="3102119"/>
            <a:ext cx="2743200" cy="1749972"/>
          </a:xfrm>
          <a:prstGeom prst="rect">
            <a:avLst/>
          </a:prstGeom>
        </p:spPr>
      </p:pic>
      <p:pic>
        <p:nvPicPr>
          <p:cNvPr id="12" name="Picture 11" descr="Chart, pie chart&#10;&#10;Description automatically generated">
            <a:extLst>
              <a:ext uri="{FF2B5EF4-FFF2-40B4-BE49-F238E27FC236}">
                <a16:creationId xmlns:a16="http://schemas.microsoft.com/office/drawing/2014/main" id="{37D918D3-9A11-4EC3-B004-8C843B0884DD}"/>
              </a:ext>
            </a:extLst>
          </p:cNvPr>
          <p:cNvPicPr>
            <a:picLocks noChangeAspect="1"/>
          </p:cNvPicPr>
          <p:nvPr/>
        </p:nvPicPr>
        <p:blipFill>
          <a:blip r:embed="rId7"/>
          <a:stretch>
            <a:fillRect/>
          </a:stretch>
        </p:blipFill>
        <p:spPr>
          <a:xfrm>
            <a:off x="3227137" y="3100412"/>
            <a:ext cx="2743200" cy="1753386"/>
          </a:xfrm>
          <a:prstGeom prst="rect">
            <a:avLst/>
          </a:prstGeom>
        </p:spPr>
      </p:pic>
      <p:pic>
        <p:nvPicPr>
          <p:cNvPr id="25" name="Picture 12" descr="Chart, pie chart&#10;&#10;Description automatically generated">
            <a:extLst>
              <a:ext uri="{FF2B5EF4-FFF2-40B4-BE49-F238E27FC236}">
                <a16:creationId xmlns:a16="http://schemas.microsoft.com/office/drawing/2014/main" id="{6F2F5E21-4589-47C6-A38E-B78C7CD800E5}"/>
              </a:ext>
            </a:extLst>
          </p:cNvPr>
          <p:cNvPicPr>
            <a:picLocks noChangeAspect="1"/>
          </p:cNvPicPr>
          <p:nvPr/>
        </p:nvPicPr>
        <p:blipFill>
          <a:blip r:embed="rId8"/>
          <a:stretch>
            <a:fillRect/>
          </a:stretch>
        </p:blipFill>
        <p:spPr>
          <a:xfrm>
            <a:off x="6108032" y="3101899"/>
            <a:ext cx="2743200" cy="1737044"/>
          </a:xfrm>
          <a:prstGeom prst="rect">
            <a:avLst/>
          </a:prstGeom>
        </p:spPr>
      </p:pic>
      <p:pic>
        <p:nvPicPr>
          <p:cNvPr id="27" name="Picture 14" descr="Chart, pie chart&#10;&#10;Description automatically generated">
            <a:extLst>
              <a:ext uri="{FF2B5EF4-FFF2-40B4-BE49-F238E27FC236}">
                <a16:creationId xmlns:a16="http://schemas.microsoft.com/office/drawing/2014/main" id="{821BDB41-8DC8-498E-8A54-F00939D098EB}"/>
              </a:ext>
            </a:extLst>
          </p:cNvPr>
          <p:cNvPicPr>
            <a:picLocks noChangeAspect="1"/>
          </p:cNvPicPr>
          <p:nvPr/>
        </p:nvPicPr>
        <p:blipFill>
          <a:blip r:embed="rId9"/>
          <a:stretch>
            <a:fillRect/>
          </a:stretch>
        </p:blipFill>
        <p:spPr>
          <a:xfrm>
            <a:off x="481263" y="4953322"/>
            <a:ext cx="2743200" cy="1784039"/>
          </a:xfrm>
          <a:prstGeom prst="rect">
            <a:avLst/>
          </a:prstGeom>
        </p:spPr>
      </p:pic>
      <p:pic>
        <p:nvPicPr>
          <p:cNvPr id="29" name="Picture 15" descr="Chart, pie chart&#10;&#10;Description automatically generated">
            <a:extLst>
              <a:ext uri="{FF2B5EF4-FFF2-40B4-BE49-F238E27FC236}">
                <a16:creationId xmlns:a16="http://schemas.microsoft.com/office/drawing/2014/main" id="{27F3E698-DA9B-4AB0-B1EE-880AB5748EE2}"/>
              </a:ext>
            </a:extLst>
          </p:cNvPr>
          <p:cNvPicPr>
            <a:picLocks noChangeAspect="1"/>
          </p:cNvPicPr>
          <p:nvPr/>
        </p:nvPicPr>
        <p:blipFill>
          <a:blip r:embed="rId10"/>
          <a:stretch>
            <a:fillRect/>
          </a:stretch>
        </p:blipFill>
        <p:spPr>
          <a:xfrm>
            <a:off x="6108032" y="4918269"/>
            <a:ext cx="2743200" cy="1740513"/>
          </a:xfrm>
          <a:prstGeom prst="rect">
            <a:avLst/>
          </a:prstGeom>
        </p:spPr>
      </p:pic>
      <p:pic>
        <p:nvPicPr>
          <p:cNvPr id="31" name="Picture 4" descr="Chart, pie chart&#10;&#10;Description automatically generated">
            <a:extLst>
              <a:ext uri="{FF2B5EF4-FFF2-40B4-BE49-F238E27FC236}">
                <a16:creationId xmlns:a16="http://schemas.microsoft.com/office/drawing/2014/main" id="{3FD02746-AD71-4A71-8BEB-6BD0F582FCF0}"/>
              </a:ext>
            </a:extLst>
          </p:cNvPr>
          <p:cNvPicPr>
            <a:picLocks noChangeAspect="1"/>
          </p:cNvPicPr>
          <p:nvPr/>
        </p:nvPicPr>
        <p:blipFill>
          <a:blip r:embed="rId11"/>
          <a:stretch>
            <a:fillRect/>
          </a:stretch>
        </p:blipFill>
        <p:spPr>
          <a:xfrm>
            <a:off x="3371517" y="4874500"/>
            <a:ext cx="2562726" cy="1825378"/>
          </a:xfrm>
          <a:prstGeom prst="rect">
            <a:avLst/>
          </a:prstGeom>
        </p:spPr>
      </p:pic>
      <p:sp>
        <p:nvSpPr>
          <p:cNvPr id="2" name="Slide Number Placeholder 1">
            <a:extLst>
              <a:ext uri="{FF2B5EF4-FFF2-40B4-BE49-F238E27FC236}">
                <a16:creationId xmlns:a16="http://schemas.microsoft.com/office/drawing/2014/main" id="{9ACC76AF-4093-48DE-8264-53517048A241}"/>
              </a:ext>
            </a:extLst>
          </p:cNvPr>
          <p:cNvSpPr>
            <a:spLocks noGrp="1"/>
          </p:cNvSpPr>
          <p:nvPr>
            <p:ph type="sldNum" sz="quarter" idx="12"/>
          </p:nvPr>
        </p:nvSpPr>
        <p:spPr/>
        <p:txBody>
          <a:bodyPr/>
          <a:lstStyle/>
          <a:p>
            <a:fld id="{EE6BC638-39B7-4287-91A7-2A3DDA573295}" type="slidenum">
              <a:rPr lang="ko-KR" altLang="en-US" smtClean="0"/>
              <a:pPr/>
              <a:t>12</a:t>
            </a:fld>
            <a:endParaRPr lang="en-US"/>
          </a:p>
        </p:txBody>
      </p:sp>
    </p:spTree>
    <p:extLst>
      <p:ext uri="{BB962C8B-B14F-4D97-AF65-F5344CB8AC3E}">
        <p14:creationId xmlns:p14="http://schemas.microsoft.com/office/powerpoint/2010/main" val="3800152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Exploratory Data Analysis (EDA)</a:t>
            </a:r>
            <a:br>
              <a:rPr lang="en-US">
                <a:ea typeface="맑은 고딕"/>
                <a:cs typeface="Calibri"/>
              </a:rPr>
            </a:br>
            <a:r>
              <a:rPr lang="en-US" i="1">
                <a:ea typeface="맑은 고딕"/>
                <a:cs typeface="Calibri"/>
              </a:rPr>
              <a:t>Clustering Summary (Clean Dataset, K-Means, 3 Clusters)</a:t>
            </a:r>
            <a:endParaRPr lang="en-US" b="0" i="1">
              <a:ea typeface="+mj-lt"/>
              <a:cs typeface="+mj-lt"/>
            </a:endParaRPr>
          </a:p>
        </p:txBody>
      </p:sp>
      <p:pic>
        <p:nvPicPr>
          <p:cNvPr id="2" name="Picture 4" descr="Chart, scatter chart&#10;&#10;Description automatically generated">
            <a:extLst>
              <a:ext uri="{FF2B5EF4-FFF2-40B4-BE49-F238E27FC236}">
                <a16:creationId xmlns:a16="http://schemas.microsoft.com/office/drawing/2014/main" id="{4E44FCF2-879A-4349-8413-C61FC5D27546}"/>
              </a:ext>
            </a:extLst>
          </p:cNvPr>
          <p:cNvPicPr>
            <a:picLocks noChangeAspect="1"/>
          </p:cNvPicPr>
          <p:nvPr/>
        </p:nvPicPr>
        <p:blipFill>
          <a:blip r:embed="rId3"/>
          <a:stretch>
            <a:fillRect/>
          </a:stretch>
        </p:blipFill>
        <p:spPr>
          <a:xfrm>
            <a:off x="393032" y="1460645"/>
            <a:ext cx="2743200" cy="1717553"/>
          </a:xfrm>
          <a:prstGeom prst="rect">
            <a:avLst/>
          </a:prstGeom>
        </p:spPr>
      </p:pic>
      <p:pic>
        <p:nvPicPr>
          <p:cNvPr id="4" name="Picture 6" descr="Chart, scatter chart&#10;&#10;Description automatically generated">
            <a:extLst>
              <a:ext uri="{FF2B5EF4-FFF2-40B4-BE49-F238E27FC236}">
                <a16:creationId xmlns:a16="http://schemas.microsoft.com/office/drawing/2014/main" id="{BEFD2824-695D-4CAE-A810-509955B38564}"/>
              </a:ext>
            </a:extLst>
          </p:cNvPr>
          <p:cNvPicPr>
            <a:picLocks noChangeAspect="1"/>
          </p:cNvPicPr>
          <p:nvPr/>
        </p:nvPicPr>
        <p:blipFill>
          <a:blip r:embed="rId4"/>
          <a:stretch>
            <a:fillRect/>
          </a:stretch>
        </p:blipFill>
        <p:spPr>
          <a:xfrm>
            <a:off x="6248399" y="1466638"/>
            <a:ext cx="2662990" cy="1698884"/>
          </a:xfrm>
          <a:prstGeom prst="rect">
            <a:avLst/>
          </a:prstGeom>
        </p:spPr>
      </p:pic>
      <p:pic>
        <p:nvPicPr>
          <p:cNvPr id="6" name="Picture 8" descr="Chart, scatter chart&#10;&#10;Description automatically generated">
            <a:extLst>
              <a:ext uri="{FF2B5EF4-FFF2-40B4-BE49-F238E27FC236}">
                <a16:creationId xmlns:a16="http://schemas.microsoft.com/office/drawing/2014/main" id="{FB2E2295-F918-45A6-A496-DBED7266D60D}"/>
              </a:ext>
            </a:extLst>
          </p:cNvPr>
          <p:cNvPicPr>
            <a:picLocks noChangeAspect="1"/>
          </p:cNvPicPr>
          <p:nvPr/>
        </p:nvPicPr>
        <p:blipFill>
          <a:blip r:embed="rId5"/>
          <a:stretch>
            <a:fillRect/>
          </a:stretch>
        </p:blipFill>
        <p:spPr>
          <a:xfrm>
            <a:off x="3293978" y="1474352"/>
            <a:ext cx="2743200" cy="1703503"/>
          </a:xfrm>
          <a:prstGeom prst="rect">
            <a:avLst/>
          </a:prstGeom>
        </p:spPr>
      </p:pic>
      <p:sp>
        <p:nvSpPr>
          <p:cNvPr id="8" name="TextBox 7">
            <a:extLst>
              <a:ext uri="{FF2B5EF4-FFF2-40B4-BE49-F238E27FC236}">
                <a16:creationId xmlns:a16="http://schemas.microsoft.com/office/drawing/2014/main" id="{7B80DBA5-D88F-4785-AA4F-1750E4540D23}"/>
              </a:ext>
            </a:extLst>
          </p:cNvPr>
          <p:cNvSpPr txBox="1"/>
          <p:nvPr/>
        </p:nvSpPr>
        <p:spPr>
          <a:xfrm>
            <a:off x="319505" y="1228294"/>
            <a:ext cx="19210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latin typeface="Arial"/>
                <a:cs typeface="Calibri Light"/>
              </a:rPr>
              <a:t>X = Odometer, y = Price</a:t>
            </a:r>
            <a:endParaRPr lang="en-US">
              <a:solidFill>
                <a:srgbClr val="000000"/>
              </a:solidFill>
              <a:latin typeface="Arial"/>
              <a:cs typeface="Arial"/>
            </a:endParaRPr>
          </a:p>
        </p:txBody>
      </p:sp>
      <p:sp>
        <p:nvSpPr>
          <p:cNvPr id="10" name="TextBox 9">
            <a:extLst>
              <a:ext uri="{FF2B5EF4-FFF2-40B4-BE49-F238E27FC236}">
                <a16:creationId xmlns:a16="http://schemas.microsoft.com/office/drawing/2014/main" id="{A31A9748-6582-4039-B94D-C0413FF1090D}"/>
              </a:ext>
            </a:extLst>
          </p:cNvPr>
          <p:cNvSpPr txBox="1"/>
          <p:nvPr/>
        </p:nvSpPr>
        <p:spPr>
          <a:xfrm>
            <a:off x="3227136" y="1241925"/>
            <a:ext cx="19210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latin typeface="Arial"/>
                <a:cs typeface="Calibri Light"/>
              </a:rPr>
              <a:t>X = MSRP,  y = Price</a:t>
            </a:r>
            <a:endParaRPr lang="en-US">
              <a:solidFill>
                <a:srgbClr val="000000"/>
              </a:solidFill>
              <a:latin typeface="Arial"/>
              <a:cs typeface="Arial"/>
            </a:endParaRPr>
          </a:p>
        </p:txBody>
      </p:sp>
      <p:sp>
        <p:nvSpPr>
          <p:cNvPr id="12" name="TextBox 11">
            <a:extLst>
              <a:ext uri="{FF2B5EF4-FFF2-40B4-BE49-F238E27FC236}">
                <a16:creationId xmlns:a16="http://schemas.microsoft.com/office/drawing/2014/main" id="{F7E3FCF0-9486-4613-BBD8-785D1F7B842D}"/>
              </a:ext>
            </a:extLst>
          </p:cNvPr>
          <p:cNvSpPr txBox="1"/>
          <p:nvPr/>
        </p:nvSpPr>
        <p:spPr>
          <a:xfrm>
            <a:off x="6174873" y="1235242"/>
            <a:ext cx="19210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latin typeface="Arial"/>
                <a:cs typeface="Calibri Light"/>
              </a:rPr>
              <a:t>X = State,  y = Price</a:t>
            </a:r>
            <a:endParaRPr lang="en-US">
              <a:solidFill>
                <a:srgbClr val="000000"/>
              </a:solidFill>
              <a:latin typeface="Arial"/>
              <a:cs typeface="Arial"/>
            </a:endParaRPr>
          </a:p>
        </p:txBody>
      </p:sp>
      <p:graphicFrame>
        <p:nvGraphicFramePr>
          <p:cNvPr id="14" name="Table 22">
            <a:extLst>
              <a:ext uri="{FF2B5EF4-FFF2-40B4-BE49-F238E27FC236}">
                <a16:creationId xmlns:a16="http://schemas.microsoft.com/office/drawing/2014/main" id="{BA745201-9E93-4696-9210-B6993EBF9EAE}"/>
              </a:ext>
            </a:extLst>
          </p:cNvPr>
          <p:cNvGraphicFramePr>
            <a:graphicFrameLocks noGrp="1"/>
          </p:cNvGraphicFramePr>
          <p:nvPr>
            <p:extLst>
              <p:ext uri="{D42A27DB-BD31-4B8C-83A1-F6EECF244321}">
                <p14:modId xmlns:p14="http://schemas.microsoft.com/office/powerpoint/2010/main" val="4824922"/>
              </p:ext>
            </p:extLst>
          </p:nvPr>
        </p:nvGraphicFramePr>
        <p:xfrm>
          <a:off x="407470" y="3609955"/>
          <a:ext cx="8489789" cy="2822892"/>
        </p:xfrm>
        <a:graphic>
          <a:graphicData uri="http://schemas.openxmlformats.org/drawingml/2006/table">
            <a:tbl>
              <a:tblPr firstRow="1" bandRow="1">
                <a:tableStyleId>{5C22544A-7EE6-4342-B048-85BDC9FD1C3A}</a:tableStyleId>
              </a:tblPr>
              <a:tblGrid>
                <a:gridCol w="1204644">
                  <a:extLst>
                    <a:ext uri="{9D8B030D-6E8A-4147-A177-3AD203B41FA5}">
                      <a16:colId xmlns:a16="http://schemas.microsoft.com/office/drawing/2014/main" val="4269423790"/>
                    </a:ext>
                  </a:extLst>
                </a:gridCol>
                <a:gridCol w="1189910">
                  <a:extLst>
                    <a:ext uri="{9D8B030D-6E8A-4147-A177-3AD203B41FA5}">
                      <a16:colId xmlns:a16="http://schemas.microsoft.com/office/drawing/2014/main" val="2216637116"/>
                    </a:ext>
                  </a:extLst>
                </a:gridCol>
                <a:gridCol w="1317579">
                  <a:extLst>
                    <a:ext uri="{9D8B030D-6E8A-4147-A177-3AD203B41FA5}">
                      <a16:colId xmlns:a16="http://schemas.microsoft.com/office/drawing/2014/main" val="3297482028"/>
                    </a:ext>
                  </a:extLst>
                </a:gridCol>
                <a:gridCol w="1185822">
                  <a:extLst>
                    <a:ext uri="{9D8B030D-6E8A-4147-A177-3AD203B41FA5}">
                      <a16:colId xmlns:a16="http://schemas.microsoft.com/office/drawing/2014/main" val="3346383204"/>
                    </a:ext>
                  </a:extLst>
                </a:gridCol>
                <a:gridCol w="1197278">
                  <a:extLst>
                    <a:ext uri="{9D8B030D-6E8A-4147-A177-3AD203B41FA5}">
                      <a16:colId xmlns:a16="http://schemas.microsoft.com/office/drawing/2014/main" val="3167640563"/>
                    </a:ext>
                  </a:extLst>
                </a:gridCol>
                <a:gridCol w="1197278">
                  <a:extLst>
                    <a:ext uri="{9D8B030D-6E8A-4147-A177-3AD203B41FA5}">
                      <a16:colId xmlns:a16="http://schemas.microsoft.com/office/drawing/2014/main" val="394376083"/>
                    </a:ext>
                  </a:extLst>
                </a:gridCol>
                <a:gridCol w="1197278">
                  <a:extLst>
                    <a:ext uri="{9D8B030D-6E8A-4147-A177-3AD203B41FA5}">
                      <a16:colId xmlns:a16="http://schemas.microsoft.com/office/drawing/2014/main" val="734835364"/>
                    </a:ext>
                  </a:extLst>
                </a:gridCol>
              </a:tblGrid>
              <a:tr h="451662">
                <a:tc>
                  <a:txBody>
                    <a:bodyPr/>
                    <a:lstStyle/>
                    <a:p>
                      <a:pPr algn="ctr"/>
                      <a:r>
                        <a:rPr lang="en-US" sz="1200" b="1">
                          <a:latin typeface="Arial"/>
                        </a:rPr>
                        <a:t>Cluster</a:t>
                      </a:r>
                    </a:p>
                  </a:txBody>
                  <a:tcPr anchor="ctr">
                    <a:solidFill>
                      <a:srgbClr val="0151A8"/>
                    </a:solidFill>
                  </a:tcPr>
                </a:tc>
                <a:tc>
                  <a:txBody>
                    <a:bodyPr/>
                    <a:lstStyle/>
                    <a:p>
                      <a:pPr algn="ctr"/>
                      <a:r>
                        <a:rPr lang="en-US" sz="1200" b="1">
                          <a:latin typeface="Arial"/>
                        </a:rPr>
                        <a:t>Price</a:t>
                      </a:r>
                    </a:p>
                  </a:txBody>
                  <a:tcPr anchor="ctr">
                    <a:solidFill>
                      <a:srgbClr val="0151A8"/>
                    </a:solidFill>
                  </a:tcPr>
                </a:tc>
                <a:tc>
                  <a:txBody>
                    <a:bodyPr/>
                    <a:lstStyle/>
                    <a:p>
                      <a:pPr algn="ctr"/>
                      <a:r>
                        <a:rPr lang="en-US" sz="1200" b="1">
                          <a:latin typeface="Arial"/>
                        </a:rPr>
                        <a:t>Odometer</a:t>
                      </a:r>
                    </a:p>
                  </a:txBody>
                  <a:tcPr anchor="ctr">
                    <a:solidFill>
                      <a:srgbClr val="0151A8"/>
                    </a:solidFill>
                  </a:tcPr>
                </a:tc>
                <a:tc>
                  <a:txBody>
                    <a:bodyPr/>
                    <a:lstStyle/>
                    <a:p>
                      <a:pPr algn="ctr"/>
                      <a:r>
                        <a:rPr lang="en-US" sz="1200" b="1">
                          <a:latin typeface="Arial"/>
                        </a:rPr>
                        <a:t>MSRP</a:t>
                      </a:r>
                    </a:p>
                  </a:txBody>
                  <a:tcPr anchor="ctr">
                    <a:solidFill>
                      <a:srgbClr val="0151A8"/>
                    </a:solidFill>
                  </a:tcPr>
                </a:tc>
                <a:tc>
                  <a:txBody>
                    <a:bodyPr/>
                    <a:lstStyle/>
                    <a:p>
                      <a:pPr algn="ctr"/>
                      <a:r>
                        <a:rPr lang="en-US" sz="1200" b="1">
                          <a:latin typeface="Arial"/>
                        </a:rPr>
                        <a:t>Car Age</a:t>
                      </a:r>
                    </a:p>
                  </a:txBody>
                  <a:tcPr anchor="ctr">
                    <a:solidFill>
                      <a:srgbClr val="0151A8"/>
                    </a:solidFill>
                  </a:tcPr>
                </a:tc>
                <a:tc>
                  <a:txBody>
                    <a:bodyPr/>
                    <a:lstStyle/>
                    <a:p>
                      <a:pPr algn="ctr"/>
                      <a:r>
                        <a:rPr lang="en-US" sz="1200" b="1">
                          <a:latin typeface="Arial"/>
                        </a:rPr>
                        <a:t>Vintage</a:t>
                      </a:r>
                    </a:p>
                  </a:txBody>
                  <a:tcPr anchor="ctr">
                    <a:solidFill>
                      <a:srgbClr val="0151A8"/>
                    </a:solidFill>
                  </a:tcPr>
                </a:tc>
                <a:tc>
                  <a:txBody>
                    <a:bodyPr/>
                    <a:lstStyle/>
                    <a:p>
                      <a:pPr algn="ctr"/>
                      <a:r>
                        <a:rPr lang="en-US" sz="1200" b="1">
                          <a:latin typeface="Arial"/>
                        </a:rPr>
                        <a:t>Color</a:t>
                      </a:r>
                    </a:p>
                  </a:txBody>
                  <a:tcPr anchor="ctr">
                    <a:solidFill>
                      <a:srgbClr val="0151A8"/>
                    </a:solidFill>
                  </a:tcPr>
                </a:tc>
                <a:extLst>
                  <a:ext uri="{0D108BD9-81ED-4DB2-BD59-A6C34878D82A}">
                    <a16:rowId xmlns:a16="http://schemas.microsoft.com/office/drawing/2014/main" val="2156571581"/>
                  </a:ext>
                </a:extLst>
              </a:tr>
              <a:tr h="790410">
                <a:tc>
                  <a:txBody>
                    <a:bodyPr/>
                    <a:lstStyle/>
                    <a:p>
                      <a:r>
                        <a:rPr lang="en-US" sz="1200" b="1">
                          <a:latin typeface="Arial"/>
                        </a:rPr>
                        <a:t>Cluster0</a:t>
                      </a:r>
                    </a:p>
                    <a:p>
                      <a:pPr lvl="0">
                        <a:buNone/>
                      </a:pPr>
                      <a:r>
                        <a:rPr lang="en-US" sz="1200" b="1">
                          <a:latin typeface="Arial"/>
                        </a:rPr>
                        <a:t>"Lower"</a:t>
                      </a:r>
                    </a:p>
                  </a:txBody>
                  <a:tcPr anchor="ctr"/>
                </a:tc>
                <a:tc>
                  <a:txBody>
                    <a:bodyPr/>
                    <a:lstStyle/>
                    <a:p>
                      <a:r>
                        <a:rPr lang="en-US" sz="1200">
                          <a:latin typeface="Arial"/>
                        </a:rPr>
                        <a:t>Min: 1k</a:t>
                      </a:r>
                    </a:p>
                    <a:p>
                      <a:pPr lvl="0">
                        <a:buNone/>
                      </a:pPr>
                      <a:r>
                        <a:rPr lang="en-US" sz="1200">
                          <a:latin typeface="Arial"/>
                        </a:rPr>
                        <a:t>Max: 52k</a:t>
                      </a:r>
                    </a:p>
                    <a:p>
                      <a:pPr lvl="0">
                        <a:buNone/>
                      </a:pPr>
                      <a:r>
                        <a:rPr lang="en-US" sz="1200">
                          <a:latin typeface="Arial"/>
                        </a:rPr>
                        <a:t>Mean: 7k</a:t>
                      </a:r>
                    </a:p>
                  </a:txBody>
                  <a:tcPr anchor="ctr"/>
                </a:tc>
                <a:tc>
                  <a:txBody>
                    <a:bodyPr/>
                    <a:lstStyle/>
                    <a:p>
                      <a:r>
                        <a:rPr lang="en-US" sz="1200">
                          <a:latin typeface="Arial"/>
                        </a:rPr>
                        <a:t>Min: 143k</a:t>
                      </a:r>
                    </a:p>
                    <a:p>
                      <a:pPr lvl="0">
                        <a:buNone/>
                      </a:pPr>
                      <a:r>
                        <a:rPr lang="en-US" sz="1200">
                          <a:latin typeface="Arial"/>
                        </a:rPr>
                        <a:t>Max: 268k</a:t>
                      </a:r>
                    </a:p>
                    <a:p>
                      <a:pPr lvl="0">
                        <a:buNone/>
                      </a:pPr>
                      <a:r>
                        <a:rPr lang="en-US" sz="1200">
                          <a:latin typeface="Arial"/>
                        </a:rPr>
                        <a:t>Mean: 177k</a:t>
                      </a:r>
                    </a:p>
                  </a:txBody>
                  <a:tcPr anchor="ctr"/>
                </a:tc>
                <a:tc>
                  <a:txBody>
                    <a:bodyPr/>
                    <a:lstStyle/>
                    <a:p>
                      <a:r>
                        <a:rPr lang="en-US" sz="1200">
                          <a:latin typeface="Arial"/>
                        </a:rPr>
                        <a:t>Max: 65k</a:t>
                      </a:r>
                    </a:p>
                    <a:p>
                      <a:pPr lvl="0">
                        <a:buNone/>
                      </a:pPr>
                      <a:r>
                        <a:rPr lang="en-US" sz="1200">
                          <a:latin typeface="Arial"/>
                        </a:rPr>
                        <a:t>Mean: 30k</a:t>
                      </a:r>
                    </a:p>
                  </a:txBody>
                  <a:tcPr anchor="ctr"/>
                </a:tc>
                <a:tc>
                  <a:txBody>
                    <a:bodyPr/>
                    <a:lstStyle/>
                    <a:p>
                      <a:r>
                        <a:rPr lang="en-US" sz="1200">
                          <a:latin typeface="Arial"/>
                        </a:rPr>
                        <a:t>Mean: 14</a:t>
                      </a:r>
                    </a:p>
                  </a:txBody>
                  <a:tcPr anchor="ctr"/>
                </a:tc>
                <a:tc>
                  <a:txBody>
                    <a:bodyPr/>
                    <a:lstStyle/>
                    <a:p>
                      <a:r>
                        <a:rPr lang="en-US" sz="1200">
                          <a:latin typeface="Arial"/>
                        </a:rPr>
                        <a:t>0.04%</a:t>
                      </a:r>
                    </a:p>
                  </a:txBody>
                  <a:tcPr anchor="ctr"/>
                </a:tc>
                <a:tc>
                  <a:txBody>
                    <a:bodyPr/>
                    <a:lstStyle/>
                    <a:p>
                      <a:r>
                        <a:rPr lang="en-US" sz="1200">
                          <a:latin typeface="Arial"/>
                        </a:rPr>
                        <a:t>46%</a:t>
                      </a:r>
                      <a:endParaRPr lang="en-US">
                        <a:latin typeface="Arial"/>
                      </a:endParaRPr>
                    </a:p>
                    <a:p>
                      <a:pPr lvl="0">
                        <a:buNone/>
                      </a:pPr>
                      <a:r>
                        <a:rPr lang="en-US" sz="1200">
                          <a:latin typeface="Arial"/>
                        </a:rPr>
                        <a:t>neutral</a:t>
                      </a:r>
                    </a:p>
                  </a:txBody>
                  <a:tcPr anchor="ctr"/>
                </a:tc>
                <a:extLst>
                  <a:ext uri="{0D108BD9-81ED-4DB2-BD59-A6C34878D82A}">
                    <a16:rowId xmlns:a16="http://schemas.microsoft.com/office/drawing/2014/main" val="4011446003"/>
                  </a:ext>
                </a:extLst>
              </a:tr>
              <a:tr h="790410">
                <a:tc>
                  <a:txBody>
                    <a:bodyPr/>
                    <a:lstStyle/>
                    <a:p>
                      <a:r>
                        <a:rPr lang="en-US" sz="1200" b="1">
                          <a:latin typeface="Arial"/>
                        </a:rPr>
                        <a:t>Cluster1</a:t>
                      </a:r>
                      <a:endParaRPr lang="en-US"/>
                    </a:p>
                    <a:p>
                      <a:pPr lvl="0">
                        <a:buNone/>
                      </a:pPr>
                      <a:r>
                        <a:rPr lang="en-US" sz="1200" b="1">
                          <a:latin typeface="Arial"/>
                        </a:rPr>
                        <a:t>"Mid"</a:t>
                      </a:r>
                    </a:p>
                  </a:txBody>
                  <a:tcPr anchor="ctr"/>
                </a:tc>
                <a:tc>
                  <a:txBody>
                    <a:bodyPr/>
                    <a:lstStyle/>
                    <a:p>
                      <a:r>
                        <a:rPr lang="en-US" sz="1200">
                          <a:latin typeface="Arial"/>
                        </a:rPr>
                        <a:t>Min: 1k</a:t>
                      </a:r>
                    </a:p>
                    <a:p>
                      <a:pPr lvl="0">
                        <a:buNone/>
                      </a:pPr>
                      <a:r>
                        <a:rPr lang="en-US" sz="1200">
                          <a:latin typeface="Arial"/>
                        </a:rPr>
                        <a:t>Max: 80k</a:t>
                      </a:r>
                    </a:p>
                    <a:p>
                      <a:pPr lvl="0">
                        <a:buNone/>
                      </a:pPr>
                      <a:r>
                        <a:rPr lang="en-US" sz="1200">
                          <a:latin typeface="Arial"/>
                        </a:rPr>
                        <a:t>Mean: 12k</a:t>
                      </a:r>
                    </a:p>
                  </a:txBody>
                  <a:tcPr anchor="ctr"/>
                </a:tc>
                <a:tc>
                  <a:txBody>
                    <a:bodyPr/>
                    <a:lstStyle/>
                    <a:p>
                      <a:r>
                        <a:rPr lang="en-US" sz="1200">
                          <a:latin typeface="Arial"/>
                        </a:rPr>
                        <a:t>Min: 75k</a:t>
                      </a:r>
                    </a:p>
                    <a:p>
                      <a:pPr lvl="0">
                        <a:buNone/>
                      </a:pPr>
                      <a:r>
                        <a:rPr lang="en-US" sz="1200">
                          <a:latin typeface="Arial"/>
                        </a:rPr>
                        <a:t>Max: 125k</a:t>
                      </a:r>
                    </a:p>
                    <a:p>
                      <a:pPr lvl="0">
                        <a:buNone/>
                      </a:pPr>
                      <a:r>
                        <a:rPr lang="en-US" sz="1200">
                          <a:latin typeface="Arial"/>
                        </a:rPr>
                        <a:t>Mean: 110k</a:t>
                      </a:r>
                    </a:p>
                  </a:txBody>
                  <a:tcPr anchor="ctr"/>
                </a:tc>
                <a:tc>
                  <a:txBody>
                    <a:bodyPr/>
                    <a:lstStyle/>
                    <a:p>
                      <a:r>
                        <a:rPr lang="en-US" sz="1200">
                          <a:latin typeface="Arial"/>
                        </a:rPr>
                        <a:t>Max: 96k</a:t>
                      </a:r>
                    </a:p>
                    <a:p>
                      <a:pPr lvl="0">
                        <a:buNone/>
                      </a:pPr>
                      <a:r>
                        <a:rPr lang="en-US" sz="1200">
                          <a:latin typeface="Arial"/>
                        </a:rPr>
                        <a:t>Mean: 31k</a:t>
                      </a:r>
                    </a:p>
                  </a:txBody>
                  <a:tcPr anchor="ctr"/>
                </a:tc>
                <a:tc>
                  <a:txBody>
                    <a:bodyPr/>
                    <a:lstStyle/>
                    <a:p>
                      <a:pPr lvl="0">
                        <a:buNone/>
                      </a:pPr>
                      <a:r>
                        <a:rPr lang="en-US" sz="1200">
                          <a:latin typeface="Arial"/>
                        </a:rPr>
                        <a:t>Mean: 10</a:t>
                      </a:r>
                      <a:endParaRPr lang="en-US">
                        <a:latin typeface="Arial"/>
                      </a:endParaRPr>
                    </a:p>
                  </a:txBody>
                  <a:tcPr anchor="ctr"/>
                </a:tc>
                <a:tc>
                  <a:txBody>
                    <a:bodyPr/>
                    <a:lstStyle/>
                    <a:p>
                      <a:r>
                        <a:rPr lang="en-US" sz="1200">
                          <a:latin typeface="Arial"/>
                        </a:rPr>
                        <a:t>0.30%</a:t>
                      </a:r>
                    </a:p>
                  </a:txBody>
                  <a:tcPr anchor="ctr"/>
                </a:tc>
                <a:tc>
                  <a:txBody>
                    <a:bodyPr/>
                    <a:lstStyle/>
                    <a:p>
                      <a:r>
                        <a:rPr lang="en-US" sz="1200">
                          <a:latin typeface="Arial"/>
                        </a:rPr>
                        <a:t>51%</a:t>
                      </a:r>
                      <a:endParaRPr lang="en-US">
                        <a:latin typeface="Arial"/>
                      </a:endParaRPr>
                    </a:p>
                    <a:p>
                      <a:pPr lvl="0">
                        <a:buNone/>
                      </a:pPr>
                      <a:r>
                        <a:rPr lang="en-US" sz="1200">
                          <a:latin typeface="Arial"/>
                        </a:rPr>
                        <a:t>neutral</a:t>
                      </a:r>
                    </a:p>
                  </a:txBody>
                  <a:tcPr anchor="ctr"/>
                </a:tc>
                <a:extLst>
                  <a:ext uri="{0D108BD9-81ED-4DB2-BD59-A6C34878D82A}">
                    <a16:rowId xmlns:a16="http://schemas.microsoft.com/office/drawing/2014/main" val="3052263526"/>
                  </a:ext>
                </a:extLst>
              </a:tr>
              <a:tr h="790410">
                <a:tc>
                  <a:txBody>
                    <a:bodyPr/>
                    <a:lstStyle/>
                    <a:p>
                      <a:r>
                        <a:rPr lang="en-US" sz="1200" b="1">
                          <a:latin typeface="Arial"/>
                        </a:rPr>
                        <a:t>Cluster2</a:t>
                      </a:r>
                    </a:p>
                    <a:p>
                      <a:pPr lvl="0">
                        <a:buNone/>
                      </a:pPr>
                      <a:r>
                        <a:rPr lang="en-US" sz="1200" b="1">
                          <a:latin typeface="Arial"/>
                        </a:rPr>
                        <a:t>"Upper"</a:t>
                      </a:r>
                    </a:p>
                  </a:txBody>
                  <a:tcPr anchor="ctr"/>
                </a:tc>
                <a:tc>
                  <a:txBody>
                    <a:bodyPr/>
                    <a:lstStyle/>
                    <a:p>
                      <a:r>
                        <a:rPr lang="en-US" sz="1200">
                          <a:latin typeface="Arial"/>
                        </a:rPr>
                        <a:t>Min: 1k</a:t>
                      </a:r>
                    </a:p>
                    <a:p>
                      <a:pPr lvl="0">
                        <a:buNone/>
                      </a:pPr>
                      <a:r>
                        <a:rPr lang="en-US" sz="1200">
                          <a:latin typeface="Arial"/>
                        </a:rPr>
                        <a:t>Max: 90k</a:t>
                      </a:r>
                    </a:p>
                    <a:p>
                      <a:pPr lvl="0">
                        <a:buNone/>
                      </a:pPr>
                      <a:r>
                        <a:rPr lang="en-US" sz="1200">
                          <a:latin typeface="Arial"/>
                        </a:rPr>
                        <a:t>Mean: 21k</a:t>
                      </a:r>
                    </a:p>
                  </a:txBody>
                  <a:tcPr anchor="ctr"/>
                </a:tc>
                <a:tc>
                  <a:txBody>
                    <a:bodyPr/>
                    <a:lstStyle/>
                    <a:p>
                      <a:r>
                        <a:rPr lang="en-US" sz="1200">
                          <a:latin typeface="Arial"/>
                        </a:rPr>
                        <a:t>Min: 0</a:t>
                      </a:r>
                    </a:p>
                    <a:p>
                      <a:pPr lvl="0">
                        <a:buNone/>
                      </a:pPr>
                      <a:r>
                        <a:rPr lang="en-US" sz="1200">
                          <a:latin typeface="Arial"/>
                        </a:rPr>
                        <a:t>Max: 85k</a:t>
                      </a:r>
                    </a:p>
                    <a:p>
                      <a:pPr lvl="0">
                        <a:buNone/>
                      </a:pPr>
                      <a:r>
                        <a:rPr lang="en-US" sz="1200">
                          <a:latin typeface="Arial"/>
                        </a:rPr>
                        <a:t>Mean: 45k</a:t>
                      </a:r>
                    </a:p>
                  </a:txBody>
                  <a:tcPr anchor="ctr"/>
                </a:tc>
                <a:tc>
                  <a:txBody>
                    <a:bodyPr/>
                    <a:lstStyle/>
                    <a:p>
                      <a:r>
                        <a:rPr lang="en-US" sz="1200">
                          <a:latin typeface="Arial"/>
                        </a:rPr>
                        <a:t>Max: 102k</a:t>
                      </a:r>
                    </a:p>
                    <a:p>
                      <a:pPr lvl="0">
                        <a:buNone/>
                      </a:pPr>
                      <a:r>
                        <a:rPr lang="en-US" sz="1200">
                          <a:latin typeface="Arial"/>
                        </a:rPr>
                        <a:t>Mean: 33k</a:t>
                      </a:r>
                    </a:p>
                  </a:txBody>
                  <a:tcPr anchor="ctr"/>
                </a:tc>
                <a:tc>
                  <a:txBody>
                    <a:bodyPr/>
                    <a:lstStyle/>
                    <a:p>
                      <a:r>
                        <a:rPr lang="en-US" sz="1200">
                          <a:latin typeface="Arial"/>
                        </a:rPr>
                        <a:t>Mean: 6</a:t>
                      </a:r>
                    </a:p>
                  </a:txBody>
                  <a:tcPr anchor="ctr"/>
                </a:tc>
                <a:tc>
                  <a:txBody>
                    <a:bodyPr/>
                    <a:lstStyle/>
                    <a:p>
                      <a:r>
                        <a:rPr lang="en-US" sz="1200">
                          <a:latin typeface="Arial"/>
                        </a:rPr>
                        <a:t>0.82%</a:t>
                      </a:r>
                    </a:p>
                  </a:txBody>
                  <a:tcPr anchor="ctr"/>
                </a:tc>
                <a:tc>
                  <a:txBody>
                    <a:bodyPr/>
                    <a:lstStyle/>
                    <a:p>
                      <a:r>
                        <a:rPr lang="en-US" sz="1200">
                          <a:latin typeface="Arial"/>
                        </a:rPr>
                        <a:t>53%</a:t>
                      </a:r>
                      <a:endParaRPr lang="en-US">
                        <a:latin typeface="Arial"/>
                      </a:endParaRPr>
                    </a:p>
                    <a:p>
                      <a:pPr lvl="0">
                        <a:buNone/>
                      </a:pPr>
                      <a:r>
                        <a:rPr lang="en-US" sz="1200">
                          <a:latin typeface="Arial"/>
                        </a:rPr>
                        <a:t>neutral</a:t>
                      </a:r>
                      <a:endParaRPr lang="en-US">
                        <a:latin typeface="Arial"/>
                      </a:endParaRPr>
                    </a:p>
                  </a:txBody>
                  <a:tcPr anchor="ctr"/>
                </a:tc>
                <a:extLst>
                  <a:ext uri="{0D108BD9-81ED-4DB2-BD59-A6C34878D82A}">
                    <a16:rowId xmlns:a16="http://schemas.microsoft.com/office/drawing/2014/main" val="1771708882"/>
                  </a:ext>
                </a:extLst>
              </a:tr>
            </a:tbl>
          </a:graphicData>
        </a:graphic>
      </p:graphicFrame>
      <p:sp>
        <p:nvSpPr>
          <p:cNvPr id="16" name="TextBox 15">
            <a:extLst>
              <a:ext uri="{FF2B5EF4-FFF2-40B4-BE49-F238E27FC236}">
                <a16:creationId xmlns:a16="http://schemas.microsoft.com/office/drawing/2014/main" id="{D47DC1E5-AA5F-4474-949C-07EA0FED038B}"/>
              </a:ext>
            </a:extLst>
          </p:cNvPr>
          <p:cNvSpPr txBox="1"/>
          <p:nvPr/>
        </p:nvSpPr>
        <p:spPr>
          <a:xfrm>
            <a:off x="319505" y="3334083"/>
            <a:ext cx="19210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0000"/>
                </a:solidFill>
                <a:latin typeface="Arial"/>
                <a:cs typeface="Calibri Light"/>
              </a:rPr>
              <a:t>Key Characteristics</a:t>
            </a:r>
            <a:endParaRPr lang="en-US" b="1">
              <a:solidFill>
                <a:srgbClr val="000000"/>
              </a:solidFill>
              <a:latin typeface="Arial"/>
              <a:cs typeface="Arial"/>
            </a:endParaRPr>
          </a:p>
        </p:txBody>
      </p:sp>
      <p:sp>
        <p:nvSpPr>
          <p:cNvPr id="3" name="Slide Number Placeholder 2">
            <a:extLst>
              <a:ext uri="{FF2B5EF4-FFF2-40B4-BE49-F238E27FC236}">
                <a16:creationId xmlns:a16="http://schemas.microsoft.com/office/drawing/2014/main" id="{BE730342-EABE-4CA3-A0EB-B2DCB2425FF0}"/>
              </a:ext>
            </a:extLst>
          </p:cNvPr>
          <p:cNvSpPr>
            <a:spLocks noGrp="1"/>
          </p:cNvSpPr>
          <p:nvPr>
            <p:ph type="sldNum" sz="quarter" idx="12"/>
          </p:nvPr>
        </p:nvSpPr>
        <p:spPr/>
        <p:txBody>
          <a:bodyPr/>
          <a:lstStyle/>
          <a:p>
            <a:fld id="{EE6BC638-39B7-4287-91A7-2A3DDA573295}" type="slidenum">
              <a:rPr lang="ko-KR" altLang="en-US" smtClean="0"/>
              <a:pPr/>
              <a:t>13</a:t>
            </a:fld>
            <a:endParaRPr lang="en-US"/>
          </a:p>
        </p:txBody>
      </p:sp>
    </p:spTree>
    <p:extLst>
      <p:ext uri="{BB962C8B-B14F-4D97-AF65-F5344CB8AC3E}">
        <p14:creationId xmlns:p14="http://schemas.microsoft.com/office/powerpoint/2010/main" val="333188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Exploratory Data Analysis (EDA)</a:t>
            </a:r>
            <a:br>
              <a:rPr lang="en-US">
                <a:ea typeface="맑은 고딕"/>
                <a:cs typeface="Calibri"/>
              </a:rPr>
            </a:br>
            <a:r>
              <a:rPr lang="en-US" i="1">
                <a:ea typeface="맑은 고딕"/>
                <a:cs typeface="Calibri"/>
              </a:rPr>
              <a:t>Price Depreciation</a:t>
            </a:r>
            <a:endParaRPr lang="en-US" i="1"/>
          </a:p>
        </p:txBody>
      </p:sp>
      <p:graphicFrame>
        <p:nvGraphicFramePr>
          <p:cNvPr id="2" name="Table 10">
            <a:extLst>
              <a:ext uri="{FF2B5EF4-FFF2-40B4-BE49-F238E27FC236}">
                <a16:creationId xmlns:a16="http://schemas.microsoft.com/office/drawing/2014/main" id="{25176887-E85B-4699-9F52-55930BA1A2AA}"/>
              </a:ext>
            </a:extLst>
          </p:cNvPr>
          <p:cNvGraphicFramePr>
            <a:graphicFrameLocks noGrp="1"/>
          </p:cNvGraphicFramePr>
          <p:nvPr>
            <p:extLst>
              <p:ext uri="{D42A27DB-BD31-4B8C-83A1-F6EECF244321}">
                <p14:modId xmlns:p14="http://schemas.microsoft.com/office/powerpoint/2010/main" val="1771252352"/>
              </p:ext>
            </p:extLst>
          </p:nvPr>
        </p:nvGraphicFramePr>
        <p:xfrm>
          <a:off x="300521" y="1257113"/>
          <a:ext cx="3275752" cy="1486835"/>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251783069"/>
                    </a:ext>
                  </a:extLst>
                </a:gridCol>
                <a:gridCol w="1243752">
                  <a:extLst>
                    <a:ext uri="{9D8B030D-6E8A-4147-A177-3AD203B41FA5}">
                      <a16:colId xmlns:a16="http://schemas.microsoft.com/office/drawing/2014/main" val="835430076"/>
                    </a:ext>
                  </a:extLst>
                </a:gridCol>
              </a:tblGrid>
              <a:tr h="374315">
                <a:tc>
                  <a:txBody>
                    <a:bodyPr/>
                    <a:lstStyle/>
                    <a:p>
                      <a:r>
                        <a:rPr lang="en-US" b="1">
                          <a:solidFill>
                            <a:schemeClr val="tx1"/>
                          </a:solidFill>
                          <a:latin typeface="Arial"/>
                        </a:rPr>
                        <a:t>Avg MSRP</a:t>
                      </a:r>
                    </a:p>
                  </a:txBody>
                  <a:tcPr/>
                </a:tc>
                <a:tc>
                  <a:txBody>
                    <a:bodyPr/>
                    <a:lstStyle/>
                    <a:p>
                      <a:pPr algn="ctr"/>
                      <a:r>
                        <a:rPr lang="en-US" b="1">
                          <a:solidFill>
                            <a:schemeClr val="tx1"/>
                          </a:solidFill>
                          <a:latin typeface="Arial"/>
                        </a:rPr>
                        <a:t>$ 31,328</a:t>
                      </a:r>
                    </a:p>
                  </a:txBody>
                  <a:tcPr anchor="ctr"/>
                </a:tc>
                <a:extLst>
                  <a:ext uri="{0D108BD9-81ED-4DB2-BD59-A6C34878D82A}">
                    <a16:rowId xmlns:a16="http://schemas.microsoft.com/office/drawing/2014/main" val="3706104856"/>
                  </a:ext>
                </a:extLst>
              </a:tr>
              <a:tr h="370840">
                <a:tc>
                  <a:txBody>
                    <a:bodyPr/>
                    <a:lstStyle/>
                    <a:p>
                      <a:r>
                        <a:rPr lang="en-US" b="1">
                          <a:solidFill>
                            <a:schemeClr val="tx1"/>
                          </a:solidFill>
                          <a:latin typeface="Arial"/>
                        </a:rPr>
                        <a:t>Avg Price</a:t>
                      </a:r>
                    </a:p>
                  </a:txBody>
                  <a:tcPr/>
                </a:tc>
                <a:tc>
                  <a:txBody>
                    <a:bodyPr/>
                    <a:lstStyle/>
                    <a:p>
                      <a:pPr lvl="0" algn="ctr">
                        <a:buNone/>
                      </a:pPr>
                      <a:r>
                        <a:rPr lang="en-US" b="1">
                          <a:solidFill>
                            <a:schemeClr val="tx1"/>
                          </a:solidFill>
                          <a:latin typeface="Arial"/>
                        </a:rPr>
                        <a:t>$ 13,670</a:t>
                      </a:r>
                    </a:p>
                  </a:txBody>
                  <a:tcPr anchor="ctr"/>
                </a:tc>
                <a:extLst>
                  <a:ext uri="{0D108BD9-81ED-4DB2-BD59-A6C34878D82A}">
                    <a16:rowId xmlns:a16="http://schemas.microsoft.com/office/drawing/2014/main" val="1761000252"/>
                  </a:ext>
                </a:extLst>
              </a:tr>
              <a:tr h="370840">
                <a:tc>
                  <a:txBody>
                    <a:bodyPr/>
                    <a:lstStyle/>
                    <a:p>
                      <a:r>
                        <a:rPr lang="en-US" b="1">
                          <a:solidFill>
                            <a:schemeClr val="tx1"/>
                          </a:solidFill>
                          <a:latin typeface="Arial"/>
                        </a:rPr>
                        <a:t>Depreciation</a:t>
                      </a:r>
                    </a:p>
                  </a:txBody>
                  <a:tcPr/>
                </a:tc>
                <a:tc>
                  <a:txBody>
                    <a:bodyPr/>
                    <a:lstStyle/>
                    <a:p>
                      <a:pPr lvl="0" algn="ctr">
                        <a:buNone/>
                      </a:pPr>
                      <a:r>
                        <a:rPr lang="en-US" b="1">
                          <a:solidFill>
                            <a:schemeClr val="tx1"/>
                          </a:solidFill>
                          <a:latin typeface="Arial"/>
                        </a:rPr>
                        <a:t>$ -17,658</a:t>
                      </a:r>
                    </a:p>
                  </a:txBody>
                  <a:tcPr anchor="ctr"/>
                </a:tc>
                <a:extLst>
                  <a:ext uri="{0D108BD9-81ED-4DB2-BD59-A6C34878D82A}">
                    <a16:rowId xmlns:a16="http://schemas.microsoft.com/office/drawing/2014/main" val="1309116316"/>
                  </a:ext>
                </a:extLst>
              </a:tr>
              <a:tr h="370840">
                <a:tc>
                  <a:txBody>
                    <a:bodyPr/>
                    <a:lstStyle/>
                    <a:p>
                      <a:r>
                        <a:rPr lang="en-US" b="1">
                          <a:solidFill>
                            <a:schemeClr val="tx1"/>
                          </a:solidFill>
                          <a:latin typeface="Arial"/>
                        </a:rPr>
                        <a:t>Depreciation %</a:t>
                      </a:r>
                    </a:p>
                  </a:txBody>
                  <a:tcPr/>
                </a:tc>
                <a:tc>
                  <a:txBody>
                    <a:bodyPr/>
                    <a:lstStyle/>
                    <a:p>
                      <a:pPr algn="ctr"/>
                      <a:r>
                        <a:rPr lang="en-US" b="1">
                          <a:solidFill>
                            <a:schemeClr val="tx1"/>
                          </a:solidFill>
                          <a:latin typeface="Arial"/>
                        </a:rPr>
                        <a:t>-56%</a:t>
                      </a:r>
                    </a:p>
                  </a:txBody>
                  <a:tcPr anchor="ctr"/>
                </a:tc>
                <a:extLst>
                  <a:ext uri="{0D108BD9-81ED-4DB2-BD59-A6C34878D82A}">
                    <a16:rowId xmlns:a16="http://schemas.microsoft.com/office/drawing/2014/main" val="3794401341"/>
                  </a:ext>
                </a:extLst>
              </a:tr>
            </a:tbl>
          </a:graphicData>
        </a:graphic>
      </p:graphicFrame>
      <p:pic>
        <p:nvPicPr>
          <p:cNvPr id="4" name="Picture 4" descr="Table&#10;&#10;Description automatically generated">
            <a:extLst>
              <a:ext uri="{FF2B5EF4-FFF2-40B4-BE49-F238E27FC236}">
                <a16:creationId xmlns:a16="http://schemas.microsoft.com/office/drawing/2014/main" id="{54D2EDD9-A86A-4239-84E2-452FAA99C77D}"/>
              </a:ext>
            </a:extLst>
          </p:cNvPr>
          <p:cNvPicPr>
            <a:picLocks noChangeAspect="1"/>
          </p:cNvPicPr>
          <p:nvPr/>
        </p:nvPicPr>
        <p:blipFill>
          <a:blip r:embed="rId3"/>
          <a:stretch>
            <a:fillRect/>
          </a:stretch>
        </p:blipFill>
        <p:spPr>
          <a:xfrm>
            <a:off x="3828716" y="1309243"/>
            <a:ext cx="3779252" cy="2341199"/>
          </a:xfrm>
          <a:prstGeom prst="rect">
            <a:avLst/>
          </a:prstGeom>
        </p:spPr>
      </p:pic>
      <p:pic>
        <p:nvPicPr>
          <p:cNvPr id="6" name="Picture 6" descr="Table&#10;&#10;Description automatically generated">
            <a:extLst>
              <a:ext uri="{FF2B5EF4-FFF2-40B4-BE49-F238E27FC236}">
                <a16:creationId xmlns:a16="http://schemas.microsoft.com/office/drawing/2014/main" id="{15D2D9A2-3090-427F-99E3-B0CD139F8189}"/>
              </a:ext>
            </a:extLst>
          </p:cNvPr>
          <p:cNvPicPr>
            <a:picLocks noChangeAspect="1"/>
          </p:cNvPicPr>
          <p:nvPr/>
        </p:nvPicPr>
        <p:blipFill>
          <a:blip r:embed="rId4"/>
          <a:stretch>
            <a:fillRect/>
          </a:stretch>
        </p:blipFill>
        <p:spPr>
          <a:xfrm>
            <a:off x="3828716" y="3749122"/>
            <a:ext cx="5069305" cy="2621649"/>
          </a:xfrm>
          <a:prstGeom prst="rect">
            <a:avLst/>
          </a:prstGeom>
        </p:spPr>
      </p:pic>
      <p:sp>
        <p:nvSpPr>
          <p:cNvPr id="8" name="TextBox 7">
            <a:extLst>
              <a:ext uri="{FF2B5EF4-FFF2-40B4-BE49-F238E27FC236}">
                <a16:creationId xmlns:a16="http://schemas.microsoft.com/office/drawing/2014/main" id="{FE5ECBF5-0DA2-4927-856E-431B29460056}"/>
              </a:ext>
            </a:extLst>
          </p:cNvPr>
          <p:cNvSpPr txBox="1"/>
          <p:nvPr/>
        </p:nvSpPr>
        <p:spPr>
          <a:xfrm>
            <a:off x="372980" y="5463674"/>
            <a:ext cx="28879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Arial"/>
                <a:cs typeface="Arial"/>
              </a:rPr>
              <a:t>Exemplifies the commonly held notion that Asian car values depreciate less </a:t>
            </a:r>
            <a:endParaRPr lang="en-US">
              <a:cs typeface="Calibri Light"/>
            </a:endParaRPr>
          </a:p>
        </p:txBody>
      </p:sp>
      <p:sp>
        <p:nvSpPr>
          <p:cNvPr id="3" name="Slide Number Placeholder 2">
            <a:extLst>
              <a:ext uri="{FF2B5EF4-FFF2-40B4-BE49-F238E27FC236}">
                <a16:creationId xmlns:a16="http://schemas.microsoft.com/office/drawing/2014/main" id="{B4FC932A-4A6D-492C-AF12-D512D1774284}"/>
              </a:ext>
            </a:extLst>
          </p:cNvPr>
          <p:cNvSpPr>
            <a:spLocks noGrp="1"/>
          </p:cNvSpPr>
          <p:nvPr>
            <p:ph type="sldNum" sz="quarter" idx="12"/>
          </p:nvPr>
        </p:nvSpPr>
        <p:spPr/>
        <p:txBody>
          <a:bodyPr/>
          <a:lstStyle/>
          <a:p>
            <a:fld id="{EE6BC638-39B7-4287-91A7-2A3DDA573295}" type="slidenum">
              <a:rPr lang="ko-KR" altLang="en-US" smtClean="0"/>
              <a:pPr/>
              <a:t>14</a:t>
            </a:fld>
            <a:endParaRPr lang="en-US"/>
          </a:p>
        </p:txBody>
      </p:sp>
    </p:spTree>
    <p:extLst>
      <p:ext uri="{BB962C8B-B14F-4D97-AF65-F5344CB8AC3E}">
        <p14:creationId xmlns:p14="http://schemas.microsoft.com/office/powerpoint/2010/main" val="838676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Exploratory Data Analysis (EDA)</a:t>
            </a:r>
            <a:br>
              <a:rPr lang="en-US">
                <a:ea typeface="맑은 고딕"/>
                <a:cs typeface="Calibri"/>
              </a:rPr>
            </a:br>
            <a:r>
              <a:rPr lang="en-US" i="1">
                <a:ea typeface="맑은 고딕"/>
                <a:cs typeface="Calibri"/>
              </a:rPr>
              <a:t>Topic Modeling With Top2Vec</a:t>
            </a:r>
            <a:endParaRPr lang="en-US" i="1"/>
          </a:p>
        </p:txBody>
      </p:sp>
      <p:sp>
        <p:nvSpPr>
          <p:cNvPr id="3" name="Content Placeholder 5">
            <a:extLst>
              <a:ext uri="{FF2B5EF4-FFF2-40B4-BE49-F238E27FC236}">
                <a16:creationId xmlns:a16="http://schemas.microsoft.com/office/drawing/2014/main" id="{6B32D144-60A6-4529-9935-901A5D39ACB8}"/>
              </a:ext>
            </a:extLst>
          </p:cNvPr>
          <p:cNvSpPr>
            <a:spLocks noGrp="1"/>
          </p:cNvSpPr>
          <p:nvPr>
            <p:ph idx="1"/>
          </p:nvPr>
        </p:nvSpPr>
        <p:spPr>
          <a:xfrm>
            <a:off x="411480" y="1283618"/>
            <a:ext cx="8266321" cy="1740686"/>
          </a:xfrm>
        </p:spPr>
        <p:txBody>
          <a:bodyPr vert="horz" lIns="91440" tIns="45720" rIns="91440" bIns="45720" rtlCol="0" anchor="t">
            <a:noAutofit/>
          </a:bodyPr>
          <a:lstStyle/>
          <a:p>
            <a:pPr latinLnBrk="0">
              <a:buChar char="•"/>
            </a:pPr>
            <a:r>
              <a:rPr lang="en-US" i="0">
                <a:solidFill>
                  <a:srgbClr val="000000"/>
                </a:solidFill>
                <a:latin typeface="Arial"/>
                <a:ea typeface="맑은 고딕"/>
                <a:cs typeface="Calibri"/>
              </a:rPr>
              <a:t>For the "Description" column of our data, we use </a:t>
            </a:r>
            <a:r>
              <a:rPr lang="en-US" b="1" i="0">
                <a:solidFill>
                  <a:srgbClr val="000000"/>
                </a:solidFill>
                <a:latin typeface="Arial"/>
                <a:ea typeface="맑은 고딕"/>
                <a:cs typeface="Calibri"/>
              </a:rPr>
              <a:t>Top2Vec </a:t>
            </a:r>
            <a:r>
              <a:rPr lang="en-US" i="0">
                <a:solidFill>
                  <a:srgbClr val="000000"/>
                </a:solidFill>
                <a:latin typeface="Arial"/>
                <a:ea typeface="맑은 고딕"/>
                <a:cs typeface="Calibri"/>
              </a:rPr>
              <a:t>algorithm to see whether we can extract useful information</a:t>
            </a:r>
          </a:p>
          <a:p>
            <a:pPr latinLnBrk="0">
              <a:buChar char="•"/>
            </a:pPr>
            <a:r>
              <a:rPr lang="en-US" i="0">
                <a:solidFill>
                  <a:srgbClr val="000000"/>
                </a:solidFill>
                <a:latin typeface="Arial"/>
                <a:ea typeface="맑은 고딕"/>
                <a:cs typeface="Calibri"/>
              </a:rPr>
              <a:t>Top2Vec  -- An algorithm that can perform topic modeling on text. It returns the number of the topics it finds from the text, and the keywords from each topic. It can also generate word cloud to help us visualize the keywords in certain topic.</a:t>
            </a:r>
          </a:p>
          <a:p>
            <a:pPr latinLnBrk="0">
              <a:buChar char="•"/>
            </a:pPr>
            <a:endParaRPr lang="en-US" i="0">
              <a:solidFill>
                <a:srgbClr val="000000"/>
              </a:solidFill>
              <a:latin typeface="Arial"/>
              <a:ea typeface="맑은 고딕"/>
              <a:cs typeface="Calibri"/>
            </a:endParaRPr>
          </a:p>
          <a:p>
            <a:pPr latinLnBrk="0">
              <a:buChar char="•"/>
            </a:pPr>
            <a:endParaRPr lang="en-US" i="0">
              <a:solidFill>
                <a:srgbClr val="000000"/>
              </a:solidFill>
              <a:latin typeface="+mn-lt"/>
              <a:cs typeface="Calibri"/>
            </a:endParaRPr>
          </a:p>
        </p:txBody>
      </p:sp>
      <p:pic>
        <p:nvPicPr>
          <p:cNvPr id="5" name="Picture 4" descr="Text&#10;&#10;Description automatically generated">
            <a:extLst>
              <a:ext uri="{FF2B5EF4-FFF2-40B4-BE49-F238E27FC236}">
                <a16:creationId xmlns:a16="http://schemas.microsoft.com/office/drawing/2014/main" id="{04C12250-36C9-4FB3-A3A8-433936E0EDA1}"/>
              </a:ext>
            </a:extLst>
          </p:cNvPr>
          <p:cNvPicPr>
            <a:picLocks noChangeAspect="1"/>
          </p:cNvPicPr>
          <p:nvPr/>
        </p:nvPicPr>
        <p:blipFill rotWithShape="1">
          <a:blip r:embed="rId2">
            <a:extLst>
              <a:ext uri="{28A0092B-C50C-407E-A947-70E740481C1C}">
                <a14:useLocalDpi xmlns:a14="http://schemas.microsoft.com/office/drawing/2010/main" val="0"/>
              </a:ext>
            </a:extLst>
          </a:blip>
          <a:srcRect t="2344"/>
          <a:stretch/>
        </p:blipFill>
        <p:spPr>
          <a:xfrm>
            <a:off x="4423867" y="3520777"/>
            <a:ext cx="4610134" cy="1125521"/>
          </a:xfrm>
          <a:prstGeom prst="rect">
            <a:avLst/>
          </a:prstGeom>
        </p:spPr>
      </p:pic>
      <p:sp>
        <p:nvSpPr>
          <p:cNvPr id="10" name="TextBox 9">
            <a:extLst>
              <a:ext uri="{FF2B5EF4-FFF2-40B4-BE49-F238E27FC236}">
                <a16:creationId xmlns:a16="http://schemas.microsoft.com/office/drawing/2014/main" id="{C03C9186-ADDD-4A29-9C45-333FBD5277DE}"/>
              </a:ext>
            </a:extLst>
          </p:cNvPr>
          <p:cNvSpPr txBox="1"/>
          <p:nvPr/>
        </p:nvSpPr>
        <p:spPr>
          <a:xfrm>
            <a:off x="411480" y="3231000"/>
            <a:ext cx="3909076" cy="3539430"/>
          </a:xfrm>
          <a:prstGeom prst="rect">
            <a:avLst/>
          </a:prstGeom>
          <a:noFill/>
        </p:spPr>
        <p:txBody>
          <a:bodyPr wrap="square" lIns="91440" tIns="45720" rIns="91440" bIns="45720" rtlCol="0" anchor="t">
            <a:spAutoFit/>
          </a:bodyPr>
          <a:lstStyle/>
          <a:p>
            <a:pPr latinLnBrk="0"/>
            <a:r>
              <a:rPr lang="en-US" sz="1600">
                <a:solidFill>
                  <a:srgbClr val="000000"/>
                </a:solidFill>
                <a:latin typeface="Arial"/>
                <a:cs typeface="Arial"/>
              </a:rPr>
              <a:t>From our result, we get more than 1000 topics back, and the keywords in each topic are not similar with each other. Thus, </a:t>
            </a:r>
            <a:r>
              <a:rPr lang="en-US" sz="1600" b="1" i="1">
                <a:solidFill>
                  <a:srgbClr val="000000"/>
                </a:solidFill>
                <a:latin typeface="Arial"/>
                <a:cs typeface="Arial"/>
              </a:rPr>
              <a:t>the </a:t>
            </a:r>
            <a:r>
              <a:rPr lang="en-US" sz="1600" b="1" i="1" u="sng">
                <a:solidFill>
                  <a:srgbClr val="000000"/>
                </a:solidFill>
                <a:latin typeface="Arial"/>
                <a:cs typeface="Arial"/>
              </a:rPr>
              <a:t>“Description” column is not informational and should not be included in our model</a:t>
            </a:r>
            <a:endParaRPr lang="en-US" sz="1600" i="1" u="sng">
              <a:solidFill>
                <a:srgbClr val="000000"/>
              </a:solidFill>
              <a:latin typeface="Calibri Light"/>
              <a:cs typeface="Calibri Light"/>
            </a:endParaRPr>
          </a:p>
          <a:p>
            <a:pPr latinLnBrk="0"/>
            <a:endParaRPr lang="en-US" sz="1600">
              <a:solidFill>
                <a:srgbClr val="000000"/>
              </a:solidFill>
            </a:endParaRPr>
          </a:p>
          <a:p>
            <a:pPr latinLnBrk="0"/>
            <a:r>
              <a:rPr lang="en-US" sz="1600">
                <a:solidFill>
                  <a:srgbClr val="000000"/>
                </a:solidFill>
                <a:latin typeface="Arial"/>
                <a:cs typeface="Arial"/>
              </a:rPr>
              <a:t>However, one insight we have is that </a:t>
            </a:r>
            <a:r>
              <a:rPr lang="en-US" sz="1600" b="1" i="1">
                <a:solidFill>
                  <a:srgbClr val="000000"/>
                </a:solidFill>
                <a:latin typeface="Arial"/>
                <a:cs typeface="Arial"/>
              </a:rPr>
              <a:t>a lot of used car company advertise their car on craigslist</a:t>
            </a:r>
            <a:r>
              <a:rPr lang="en-US" sz="1600" b="1">
                <a:solidFill>
                  <a:srgbClr val="000000"/>
                </a:solidFill>
                <a:latin typeface="Arial"/>
                <a:cs typeface="Arial"/>
              </a:rPr>
              <a:t> </a:t>
            </a:r>
            <a:r>
              <a:rPr lang="en-US" sz="1600">
                <a:solidFill>
                  <a:srgbClr val="000000"/>
                </a:solidFill>
                <a:latin typeface="Arial"/>
                <a:cs typeface="Arial"/>
              </a:rPr>
              <a:t>since a lot of the keywords revolve the names of some used car companies, like Carfax, Carmax, Autotrader, etc.</a:t>
            </a:r>
            <a:br>
              <a:rPr lang="en-US" sz="1600">
                <a:solidFill>
                  <a:srgbClr val="000000"/>
                </a:solidFill>
              </a:rPr>
            </a:br>
            <a:endParaRPr lang="en-US" sz="1600">
              <a:solidFill>
                <a:srgbClr val="000000"/>
              </a:solidFill>
            </a:endParaRPr>
          </a:p>
        </p:txBody>
      </p:sp>
      <p:sp>
        <p:nvSpPr>
          <p:cNvPr id="12" name="TextBox 11">
            <a:extLst>
              <a:ext uri="{FF2B5EF4-FFF2-40B4-BE49-F238E27FC236}">
                <a16:creationId xmlns:a16="http://schemas.microsoft.com/office/drawing/2014/main" id="{6DA7083D-4D7B-4553-8B88-3FA7BBB93AA9}"/>
              </a:ext>
            </a:extLst>
          </p:cNvPr>
          <p:cNvSpPr txBox="1"/>
          <p:nvPr/>
        </p:nvSpPr>
        <p:spPr>
          <a:xfrm>
            <a:off x="4423867" y="3240000"/>
            <a:ext cx="4506485" cy="276999"/>
          </a:xfrm>
          <a:prstGeom prst="rect">
            <a:avLst/>
          </a:prstGeom>
          <a:noFill/>
        </p:spPr>
        <p:txBody>
          <a:bodyPr wrap="square" lIns="91440" tIns="45720" rIns="91440" bIns="45720" rtlCol="0" anchor="t">
            <a:spAutoFit/>
          </a:bodyPr>
          <a:lstStyle/>
          <a:p>
            <a:r>
              <a:rPr lang="en-US" sz="1200" i="1">
                <a:solidFill>
                  <a:srgbClr val="000000"/>
                </a:solidFill>
              </a:rPr>
              <a:t>Fig 1. Two examples of the </a:t>
            </a:r>
            <a:r>
              <a:rPr lang="en-US" sz="1200" i="1">
                <a:solidFill>
                  <a:srgbClr val="000000"/>
                </a:solidFill>
                <a:ea typeface="+mn-lt"/>
                <a:cs typeface="+mn-lt"/>
              </a:rPr>
              <a:t>generated </a:t>
            </a:r>
            <a:r>
              <a:rPr lang="en-US" sz="1200" i="1">
                <a:solidFill>
                  <a:srgbClr val="000000"/>
                </a:solidFill>
              </a:rPr>
              <a:t>keyword clouds </a:t>
            </a:r>
            <a:endParaRPr lang="en-US" sz="1200" i="1">
              <a:solidFill>
                <a:srgbClr val="000000"/>
              </a:solidFill>
              <a:cs typeface="Calibri Light"/>
            </a:endParaRPr>
          </a:p>
        </p:txBody>
      </p:sp>
      <p:pic>
        <p:nvPicPr>
          <p:cNvPr id="14" name="Picture 7" descr="A picture containing text&#10;&#10;Description automatically generated">
            <a:extLst>
              <a:ext uri="{FF2B5EF4-FFF2-40B4-BE49-F238E27FC236}">
                <a16:creationId xmlns:a16="http://schemas.microsoft.com/office/drawing/2014/main" id="{E976D286-9AE1-43E4-BD5C-B432216124A3}"/>
              </a:ext>
            </a:extLst>
          </p:cNvPr>
          <p:cNvPicPr>
            <a:picLocks noChangeAspect="1"/>
          </p:cNvPicPr>
          <p:nvPr/>
        </p:nvPicPr>
        <p:blipFill>
          <a:blip r:embed="rId3"/>
          <a:stretch>
            <a:fillRect/>
          </a:stretch>
        </p:blipFill>
        <p:spPr>
          <a:xfrm>
            <a:off x="4424400" y="4708230"/>
            <a:ext cx="4615200" cy="1149540"/>
          </a:xfrm>
          <a:prstGeom prst="rect">
            <a:avLst/>
          </a:prstGeom>
        </p:spPr>
      </p:pic>
      <p:sp>
        <p:nvSpPr>
          <p:cNvPr id="2" name="Slide Number Placeholder 1">
            <a:extLst>
              <a:ext uri="{FF2B5EF4-FFF2-40B4-BE49-F238E27FC236}">
                <a16:creationId xmlns:a16="http://schemas.microsoft.com/office/drawing/2014/main" id="{3645C1EC-4504-4EF7-8434-7BC161166F82}"/>
              </a:ext>
            </a:extLst>
          </p:cNvPr>
          <p:cNvSpPr>
            <a:spLocks noGrp="1"/>
          </p:cNvSpPr>
          <p:nvPr>
            <p:ph type="sldNum" sz="quarter" idx="12"/>
          </p:nvPr>
        </p:nvSpPr>
        <p:spPr/>
        <p:txBody>
          <a:bodyPr/>
          <a:lstStyle/>
          <a:p>
            <a:fld id="{EE6BC638-39B7-4287-91A7-2A3DDA573295}" type="slidenum">
              <a:rPr lang="ko-KR" altLang="en-US" smtClean="0"/>
              <a:pPr/>
              <a:t>15</a:t>
            </a:fld>
            <a:endParaRPr lang="en-US"/>
          </a:p>
        </p:txBody>
      </p:sp>
    </p:spTree>
    <p:extLst>
      <p:ext uri="{BB962C8B-B14F-4D97-AF65-F5344CB8AC3E}">
        <p14:creationId xmlns:p14="http://schemas.microsoft.com/office/powerpoint/2010/main" val="1621726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Data Preprocessing &amp; Feature Engineering </a:t>
            </a:r>
            <a:br>
              <a:rPr lang="en-US">
                <a:ea typeface="맑은 고딕"/>
                <a:cs typeface="Calibri"/>
              </a:rPr>
            </a:br>
            <a:r>
              <a:rPr lang="en-US" i="1">
                <a:ea typeface="맑은 고딕"/>
                <a:cs typeface="Calibri"/>
              </a:rPr>
              <a:t>Pre-Modeling Continued – Imputation Continued</a:t>
            </a:r>
            <a:endParaRPr lang="en-US" i="1">
              <a:cs typeface="Calibri"/>
            </a:endParaRPr>
          </a:p>
        </p:txBody>
      </p:sp>
      <p:sp>
        <p:nvSpPr>
          <p:cNvPr id="8" name="TextBox 7">
            <a:extLst>
              <a:ext uri="{FF2B5EF4-FFF2-40B4-BE49-F238E27FC236}">
                <a16:creationId xmlns:a16="http://schemas.microsoft.com/office/drawing/2014/main" id="{4D4D5E80-27A2-463E-B31A-44877FD6A5D2}"/>
              </a:ext>
            </a:extLst>
          </p:cNvPr>
          <p:cNvSpPr txBox="1"/>
          <p:nvPr/>
        </p:nvSpPr>
        <p:spPr>
          <a:xfrm>
            <a:off x="439402" y="1214317"/>
            <a:ext cx="8758479"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latin typeface="Arial"/>
                <a:cs typeface="Arial"/>
              </a:rPr>
              <a:t>Initial Outlier handling &amp; filling in null values</a:t>
            </a:r>
            <a:endParaRPr lang="en-US" b="1" dirty="0">
              <a:solidFill>
                <a:srgbClr val="000000"/>
              </a:solidFill>
              <a:latin typeface="Arial"/>
              <a:cs typeface="Calibri Light"/>
            </a:endParaRPr>
          </a:p>
          <a:p>
            <a:pPr marL="285750" indent="-285750">
              <a:buFont typeface="Arial"/>
              <a:buChar char="•"/>
            </a:pPr>
            <a:r>
              <a:rPr lang="en-US" b="1" dirty="0">
                <a:solidFill>
                  <a:srgbClr val="000000"/>
                </a:solidFill>
                <a:latin typeface="Arial"/>
                <a:cs typeface="Calibri Light"/>
              </a:rPr>
              <a:t>Odometer: </a:t>
            </a:r>
          </a:p>
          <a:p>
            <a:pPr marL="742950" lvl="1" indent="-285750">
              <a:buFont typeface="Arial"/>
              <a:buChar char="•"/>
            </a:pPr>
            <a:r>
              <a:rPr lang="en-US" dirty="0">
                <a:solidFill>
                  <a:srgbClr val="000000"/>
                </a:solidFill>
                <a:latin typeface="Arial"/>
                <a:cs typeface="Calibri Light"/>
              </a:rPr>
              <a:t>Highly right skewed   </a:t>
            </a:r>
          </a:p>
          <a:p>
            <a:pPr marL="742950" lvl="1" indent="-285750">
              <a:buFont typeface="Arial"/>
              <a:buChar char="•"/>
            </a:pPr>
            <a:r>
              <a:rPr lang="en-US" dirty="0">
                <a:solidFill>
                  <a:srgbClr val="000000"/>
                </a:solidFill>
                <a:latin typeface="Arial"/>
                <a:cs typeface="Calibri Light"/>
              </a:rPr>
              <a:t>Outliers are removed: Upper threshold +7* </a:t>
            </a:r>
            <a:r>
              <a:rPr lang="en-US" dirty="0" err="1">
                <a:solidFill>
                  <a:srgbClr val="000000"/>
                </a:solidFill>
                <a:latin typeface="Arial"/>
                <a:cs typeface="Calibri Light"/>
              </a:rPr>
              <a:t>stdev</a:t>
            </a:r>
            <a:endParaRPr lang="en-US" dirty="0">
              <a:solidFill>
                <a:srgbClr val="000000"/>
              </a:solidFill>
              <a:latin typeface="Arial"/>
              <a:cs typeface="Calibri Light"/>
            </a:endParaRPr>
          </a:p>
          <a:p>
            <a:pPr marL="285750" indent="-285750">
              <a:buFont typeface="Arial"/>
              <a:buChar char="•"/>
            </a:pPr>
            <a:r>
              <a:rPr lang="en-US" b="1" dirty="0">
                <a:solidFill>
                  <a:srgbClr val="000000"/>
                </a:solidFill>
                <a:latin typeface="Arial"/>
                <a:cs typeface="Calibri Light"/>
              </a:rPr>
              <a:t>Condition:</a:t>
            </a:r>
            <a:r>
              <a:rPr lang="en-US" dirty="0">
                <a:solidFill>
                  <a:srgbClr val="000000"/>
                </a:solidFill>
                <a:latin typeface="Arial"/>
                <a:cs typeface="Calibri Light"/>
              </a:rPr>
              <a:t> fill nulls based on odometer</a:t>
            </a:r>
            <a:endParaRPr lang="en-US" dirty="0">
              <a:solidFill>
                <a:srgbClr val="000000"/>
              </a:solidFill>
              <a:latin typeface="Arial"/>
              <a:cs typeface="Arial"/>
            </a:endParaRPr>
          </a:p>
          <a:p>
            <a:pPr marL="742950" lvl="1" indent="-285750">
              <a:buFont typeface="Arial"/>
              <a:buChar char="•"/>
            </a:pPr>
            <a:r>
              <a:rPr lang="en-US" dirty="0">
                <a:solidFill>
                  <a:srgbClr val="000000"/>
                </a:solidFill>
                <a:latin typeface="Arial"/>
                <a:ea typeface="+mn-lt"/>
                <a:cs typeface="+mn-lt"/>
              </a:rPr>
              <a:t>Quantile &lt;25% = Excellent</a:t>
            </a:r>
            <a:endParaRPr lang="en-US" dirty="0">
              <a:solidFill>
                <a:srgbClr val="000000"/>
              </a:solidFill>
              <a:latin typeface="Arial"/>
              <a:cs typeface="Calibri Light"/>
            </a:endParaRPr>
          </a:p>
          <a:p>
            <a:pPr marL="742950" lvl="1" indent="-285750">
              <a:buFont typeface="Arial"/>
              <a:buChar char="•"/>
            </a:pPr>
            <a:r>
              <a:rPr lang="en-US" dirty="0">
                <a:solidFill>
                  <a:srgbClr val="000000"/>
                </a:solidFill>
                <a:latin typeface="Arial"/>
                <a:ea typeface="+mn-lt"/>
                <a:cs typeface="Arial"/>
              </a:rPr>
              <a:t>Quantile 25%-50% = Good</a:t>
            </a:r>
            <a:endParaRPr lang="en-US" dirty="0">
              <a:solidFill>
                <a:srgbClr val="000000"/>
              </a:solidFill>
              <a:latin typeface="Arial"/>
              <a:ea typeface="맑은 고딕"/>
              <a:cs typeface="Calibri Light"/>
            </a:endParaRPr>
          </a:p>
          <a:p>
            <a:pPr marL="742950" lvl="1" indent="-285750">
              <a:buFont typeface="Arial"/>
              <a:buChar char="•"/>
            </a:pPr>
            <a:r>
              <a:rPr lang="en-US" dirty="0">
                <a:solidFill>
                  <a:srgbClr val="000000"/>
                </a:solidFill>
                <a:latin typeface="Arial"/>
                <a:ea typeface="+mn-lt"/>
                <a:cs typeface="+mn-lt"/>
              </a:rPr>
              <a:t>Quantile &gt;50%  = Fair</a:t>
            </a:r>
            <a:endParaRPr lang="en-US" dirty="0">
              <a:solidFill>
                <a:srgbClr val="000000"/>
              </a:solidFill>
              <a:latin typeface="Arial"/>
              <a:ea typeface="맑은 고딕"/>
              <a:cs typeface="Calibri Light"/>
            </a:endParaRPr>
          </a:p>
          <a:p>
            <a:pPr marL="742950" lvl="1" indent="-285750">
              <a:buFont typeface="Arial,Sans-Serif"/>
              <a:buChar char="•"/>
            </a:pPr>
            <a:r>
              <a:rPr lang="en-US" dirty="0">
                <a:solidFill>
                  <a:srgbClr val="000000"/>
                </a:solidFill>
                <a:latin typeface="Arial"/>
                <a:ea typeface="+mn-lt"/>
                <a:cs typeface="Arial"/>
              </a:rPr>
              <a:t>NA = Fair</a:t>
            </a:r>
            <a:endParaRPr lang="en-US" dirty="0">
              <a:ea typeface="+mn-lt"/>
              <a:cs typeface="+mn-lt"/>
            </a:endParaRPr>
          </a:p>
          <a:p>
            <a:pPr marL="285750" indent="-285750">
              <a:buFont typeface="Arial"/>
              <a:buChar char="•"/>
            </a:pPr>
            <a:r>
              <a:rPr lang="en-US" b="1" dirty="0">
                <a:solidFill>
                  <a:srgbClr val="000000"/>
                </a:solidFill>
                <a:latin typeface="Arial"/>
                <a:cs typeface="Calibri Light"/>
              </a:rPr>
              <a:t>Transmission:</a:t>
            </a:r>
            <a:r>
              <a:rPr lang="en-US" dirty="0">
                <a:solidFill>
                  <a:srgbClr val="000000"/>
                </a:solidFill>
                <a:latin typeface="Arial"/>
                <a:cs typeface="Calibri Light"/>
              </a:rPr>
              <a:t> </a:t>
            </a:r>
          </a:p>
          <a:p>
            <a:pPr marL="742950" lvl="1" indent="-285750">
              <a:buFont typeface="Arial"/>
              <a:buChar char="•"/>
            </a:pPr>
            <a:r>
              <a:rPr lang="en-US" dirty="0">
                <a:solidFill>
                  <a:srgbClr val="000000"/>
                </a:solidFill>
                <a:latin typeface="Arial"/>
                <a:cs typeface="Calibri Light"/>
              </a:rPr>
              <a:t>Automatic, manual, other -&gt; not possible to assume car transmission type</a:t>
            </a:r>
            <a:br>
              <a:rPr lang="en-US" dirty="0"/>
            </a:br>
            <a:r>
              <a:rPr lang="en-US" dirty="0">
                <a:solidFill>
                  <a:srgbClr val="000000"/>
                </a:solidFill>
                <a:latin typeface="Arial"/>
                <a:cs typeface="Calibri Light"/>
              </a:rPr>
              <a:t>based on other features</a:t>
            </a:r>
          </a:p>
          <a:p>
            <a:pPr marL="742950" lvl="1" indent="-285750">
              <a:buFont typeface="Arial"/>
              <a:buChar char="•"/>
            </a:pPr>
            <a:r>
              <a:rPr lang="en-US" dirty="0">
                <a:solidFill>
                  <a:srgbClr val="000000"/>
                </a:solidFill>
                <a:latin typeface="Arial"/>
                <a:cs typeface="Calibri Light"/>
              </a:rPr>
              <a:t>drop NA rows (~0.6%)</a:t>
            </a:r>
            <a:endParaRPr lang="en-US" dirty="0">
              <a:solidFill>
                <a:srgbClr val="000000"/>
              </a:solidFill>
              <a:latin typeface="Arial"/>
              <a:cs typeface="Arial"/>
            </a:endParaRPr>
          </a:p>
          <a:p>
            <a:pPr marL="285750" indent="-285750">
              <a:buFont typeface="Arial"/>
              <a:buChar char="•"/>
            </a:pPr>
            <a:r>
              <a:rPr lang="en-US" b="1" dirty="0">
                <a:solidFill>
                  <a:srgbClr val="000000"/>
                </a:solidFill>
                <a:latin typeface="Arial"/>
                <a:cs typeface="Calibri Light"/>
              </a:rPr>
              <a:t>Categorical variables: </a:t>
            </a:r>
            <a:r>
              <a:rPr lang="en-US" dirty="0">
                <a:solidFill>
                  <a:srgbClr val="000000"/>
                </a:solidFill>
                <a:latin typeface="Arial"/>
                <a:cs typeface="Calibri Light"/>
              </a:rPr>
              <a:t>we filled in NA with mode</a:t>
            </a:r>
          </a:p>
          <a:p>
            <a:pPr marL="742950" lvl="1" indent="-285750">
              <a:buFont typeface="Arial"/>
              <a:buChar char="•"/>
            </a:pPr>
            <a:r>
              <a:rPr lang="en-US" dirty="0">
                <a:solidFill>
                  <a:srgbClr val="000000"/>
                </a:solidFill>
                <a:latin typeface="Arial"/>
                <a:cs typeface="Calibri Light"/>
              </a:rPr>
              <a:t>For cylinders, drive, type,  fuel</a:t>
            </a:r>
          </a:p>
          <a:p>
            <a:pPr marL="1200150" lvl="2" indent="-285750">
              <a:buFont typeface="Arial"/>
              <a:buChar char="•"/>
            </a:pPr>
            <a:r>
              <a:rPr lang="en-US" dirty="0">
                <a:solidFill>
                  <a:srgbClr val="000000"/>
                </a:solidFill>
                <a:latin typeface="Arial"/>
                <a:cs typeface="Calibri Light"/>
              </a:rPr>
              <a:t>Fill</a:t>
            </a:r>
            <a:r>
              <a:rPr lang="en-US" dirty="0">
                <a:solidFill>
                  <a:srgbClr val="000000"/>
                </a:solidFill>
                <a:latin typeface="Arial"/>
                <a:ea typeface="+mn-lt"/>
                <a:cs typeface="+mn-lt"/>
              </a:rPr>
              <a:t> NA with the most common types based on matched model and</a:t>
            </a:r>
            <a:br>
              <a:rPr lang="en-US" dirty="0">
                <a:latin typeface="Arial"/>
                <a:ea typeface="+mn-lt"/>
                <a:cs typeface="+mn-lt"/>
              </a:rPr>
            </a:br>
            <a:r>
              <a:rPr lang="en-US" dirty="0">
                <a:solidFill>
                  <a:srgbClr val="000000"/>
                </a:solidFill>
                <a:latin typeface="Arial"/>
                <a:ea typeface="+mn-lt"/>
                <a:cs typeface="+mn-lt"/>
              </a:rPr>
              <a:t>manufacturer</a:t>
            </a:r>
            <a:endParaRPr lang="en-US" dirty="0">
              <a:solidFill>
                <a:srgbClr val="000000"/>
              </a:solidFill>
              <a:latin typeface="Arial"/>
              <a:ea typeface="맑은 고딕"/>
              <a:cs typeface="+mn-lt"/>
            </a:endParaRPr>
          </a:p>
          <a:p>
            <a:pPr marL="1200150" lvl="2" indent="-285750">
              <a:buFont typeface="Arial"/>
              <a:buChar char="•"/>
            </a:pPr>
            <a:r>
              <a:rPr lang="en-US" dirty="0">
                <a:solidFill>
                  <a:srgbClr val="000000"/>
                </a:solidFill>
                <a:latin typeface="Arial"/>
                <a:ea typeface="+mn-lt"/>
                <a:cs typeface="+mn-lt"/>
              </a:rPr>
              <a:t>Fill the rest of NA with mode</a:t>
            </a:r>
            <a:endParaRPr lang="en-US" dirty="0">
              <a:solidFill>
                <a:srgbClr val="000000"/>
              </a:solidFill>
              <a:latin typeface="Arial"/>
              <a:cs typeface="Calibri Light"/>
            </a:endParaRPr>
          </a:p>
          <a:p>
            <a:endParaRPr lang="en-US">
              <a:solidFill>
                <a:srgbClr val="000000"/>
              </a:solidFill>
              <a:ea typeface="+mn-lt"/>
              <a:cs typeface="+mn-lt"/>
            </a:endParaRPr>
          </a:p>
          <a:p>
            <a:endParaRPr lang="en-US">
              <a:solidFill>
                <a:srgbClr val="000000"/>
              </a:solidFill>
              <a:cs typeface="Calibri Light"/>
            </a:endParaRPr>
          </a:p>
          <a:p>
            <a:pPr lvl="1"/>
            <a:endParaRPr lang="en-US">
              <a:solidFill>
                <a:srgbClr val="000000"/>
              </a:solidFill>
              <a:cs typeface="Calibri Light"/>
            </a:endParaRPr>
          </a:p>
          <a:p>
            <a:pPr marL="285750" indent="-285750">
              <a:buFont typeface="Arial"/>
              <a:buChar char="•"/>
            </a:pPr>
            <a:endParaRPr lang="en-US">
              <a:solidFill>
                <a:srgbClr val="000000"/>
              </a:solidFill>
              <a:cs typeface="Calibri Light"/>
            </a:endParaRPr>
          </a:p>
        </p:txBody>
      </p:sp>
      <p:pic>
        <p:nvPicPr>
          <p:cNvPr id="9" name="Picture 5" descr="Chart, line chart&#10;&#10;Description automatically generated">
            <a:extLst>
              <a:ext uri="{FF2B5EF4-FFF2-40B4-BE49-F238E27FC236}">
                <a16:creationId xmlns:a16="http://schemas.microsoft.com/office/drawing/2014/main" id="{BA1F0AE0-1A1A-433A-AF12-C4E1C8F44CB0}"/>
              </a:ext>
            </a:extLst>
          </p:cNvPr>
          <p:cNvPicPr>
            <a:picLocks noChangeAspect="1"/>
          </p:cNvPicPr>
          <p:nvPr/>
        </p:nvPicPr>
        <p:blipFill>
          <a:blip r:embed="rId2"/>
          <a:stretch>
            <a:fillRect/>
          </a:stretch>
        </p:blipFill>
        <p:spPr>
          <a:xfrm>
            <a:off x="6355400" y="1044848"/>
            <a:ext cx="2793046" cy="2735227"/>
          </a:xfrm>
          <a:prstGeom prst="rect">
            <a:avLst/>
          </a:prstGeom>
        </p:spPr>
      </p:pic>
      <p:sp>
        <p:nvSpPr>
          <p:cNvPr id="2" name="Slide Number Placeholder 1">
            <a:extLst>
              <a:ext uri="{FF2B5EF4-FFF2-40B4-BE49-F238E27FC236}">
                <a16:creationId xmlns:a16="http://schemas.microsoft.com/office/drawing/2014/main" id="{9EF156AD-65F6-4B7A-A955-416066618C54}"/>
              </a:ext>
            </a:extLst>
          </p:cNvPr>
          <p:cNvSpPr>
            <a:spLocks noGrp="1"/>
          </p:cNvSpPr>
          <p:nvPr>
            <p:ph type="sldNum" sz="quarter" idx="12"/>
          </p:nvPr>
        </p:nvSpPr>
        <p:spPr/>
        <p:txBody>
          <a:bodyPr/>
          <a:lstStyle/>
          <a:p>
            <a:fld id="{EE6BC638-39B7-4287-91A7-2A3DDA573295}" type="slidenum">
              <a:rPr lang="ko-KR" altLang="en-US" smtClean="0"/>
              <a:pPr/>
              <a:t>16</a:t>
            </a:fld>
            <a:endParaRPr lang="en-US"/>
          </a:p>
        </p:txBody>
      </p:sp>
    </p:spTree>
    <p:extLst>
      <p:ext uri="{BB962C8B-B14F-4D97-AF65-F5344CB8AC3E}">
        <p14:creationId xmlns:p14="http://schemas.microsoft.com/office/powerpoint/2010/main" val="332910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Data Preprocessing &amp; Feature Engineering </a:t>
            </a:r>
            <a:br>
              <a:rPr lang="en-US">
                <a:ea typeface="맑은 고딕"/>
                <a:cs typeface="Calibri"/>
              </a:rPr>
            </a:br>
            <a:r>
              <a:rPr lang="en-US" i="1">
                <a:ea typeface="맑은 고딕"/>
                <a:cs typeface="Calibri"/>
              </a:rPr>
              <a:t>Pre-Modeling  - Feature Creation </a:t>
            </a:r>
            <a:endParaRPr lang="en-US" i="1">
              <a:cs typeface="Calibri"/>
            </a:endParaRPr>
          </a:p>
        </p:txBody>
      </p:sp>
      <p:graphicFrame>
        <p:nvGraphicFramePr>
          <p:cNvPr id="2" name="Table 4">
            <a:extLst>
              <a:ext uri="{FF2B5EF4-FFF2-40B4-BE49-F238E27FC236}">
                <a16:creationId xmlns:a16="http://schemas.microsoft.com/office/drawing/2014/main" id="{32173AA5-1879-46D4-B67D-6A8E8CB425B9}"/>
              </a:ext>
            </a:extLst>
          </p:cNvPr>
          <p:cNvGraphicFramePr>
            <a:graphicFrameLocks noGrp="1"/>
          </p:cNvGraphicFramePr>
          <p:nvPr>
            <p:extLst>
              <p:ext uri="{D42A27DB-BD31-4B8C-83A1-F6EECF244321}">
                <p14:modId xmlns:p14="http://schemas.microsoft.com/office/powerpoint/2010/main" val="2251167442"/>
              </p:ext>
            </p:extLst>
          </p:nvPr>
        </p:nvGraphicFramePr>
        <p:xfrm>
          <a:off x="467611" y="1132480"/>
          <a:ext cx="2427816" cy="4852769"/>
        </p:xfrm>
        <a:graphic>
          <a:graphicData uri="http://schemas.openxmlformats.org/drawingml/2006/table">
            <a:tbl>
              <a:tblPr firstRow="1" bandRow="1">
                <a:tableStyleId>{5C22544A-7EE6-4342-B048-85BDC9FD1C3A}</a:tableStyleId>
              </a:tblPr>
              <a:tblGrid>
                <a:gridCol w="2427816">
                  <a:extLst>
                    <a:ext uri="{9D8B030D-6E8A-4147-A177-3AD203B41FA5}">
                      <a16:colId xmlns:a16="http://schemas.microsoft.com/office/drawing/2014/main" val="998386782"/>
                    </a:ext>
                  </a:extLst>
                </a:gridCol>
              </a:tblGrid>
              <a:tr h="367182">
                <a:tc>
                  <a:txBody>
                    <a:bodyPr/>
                    <a:lstStyle/>
                    <a:p>
                      <a:pPr algn="ctr"/>
                      <a:r>
                        <a:rPr lang="en-US" dirty="0"/>
                        <a:t>Feature Variables</a:t>
                      </a:r>
                    </a:p>
                  </a:txBody>
                  <a:tcPr/>
                </a:tc>
                <a:extLst>
                  <a:ext uri="{0D108BD9-81ED-4DB2-BD59-A6C34878D82A}">
                    <a16:rowId xmlns:a16="http://schemas.microsoft.com/office/drawing/2014/main" val="529824760"/>
                  </a:ext>
                </a:extLst>
              </a:tr>
              <a:tr h="4485587">
                <a:tc>
                  <a:txBody>
                    <a:bodyPr/>
                    <a:lstStyle/>
                    <a:p>
                      <a:pPr marL="0" lvl="0" indent="0" algn="l">
                        <a:lnSpc>
                          <a:spcPct val="100000"/>
                        </a:lnSpc>
                        <a:spcBef>
                          <a:spcPts val="0"/>
                        </a:spcBef>
                        <a:spcAft>
                          <a:spcPts val="0"/>
                        </a:spcAft>
                        <a:buNone/>
                      </a:pPr>
                      <a:r>
                        <a:rPr lang="en-US" sz="1400" b="1" i="0" u="none" strike="noStrike" noProof="0" dirty="0">
                          <a:latin typeface="Arial"/>
                        </a:rPr>
                        <a:t>Continuous:</a:t>
                      </a:r>
                    </a:p>
                    <a:p>
                      <a:pPr marL="342900" lvl="0" indent="-342900" algn="l">
                        <a:lnSpc>
                          <a:spcPct val="100000"/>
                        </a:lnSpc>
                        <a:spcBef>
                          <a:spcPts val="0"/>
                        </a:spcBef>
                        <a:spcAft>
                          <a:spcPts val="0"/>
                        </a:spcAft>
                        <a:buFont typeface="Arial"/>
                        <a:buChar char="•"/>
                      </a:pPr>
                      <a:r>
                        <a:rPr lang="en-US" sz="1400" b="0" i="0" u="none" strike="noStrike" noProof="0" dirty="0">
                          <a:latin typeface="Arial"/>
                        </a:rPr>
                        <a:t>price :</a:t>
                      </a:r>
                      <a:r>
                        <a:rPr lang="en-US" sz="1400" b="0" i="1" u="none" strike="noStrike" noProof="0" dirty="0">
                          <a:latin typeface="Arial"/>
                        </a:rPr>
                        <a:t> </a:t>
                      </a:r>
                      <a:r>
                        <a:rPr lang="en-US" sz="1400" b="0" i="1" u="none" strike="noStrike" noProof="0" dirty="0">
                          <a:solidFill>
                            <a:schemeClr val="accent2"/>
                          </a:solidFill>
                          <a:latin typeface="Arial"/>
                        </a:rPr>
                        <a:t>target variable </a:t>
                      </a:r>
                      <a:endParaRPr lang="en-US" sz="1400" i="1">
                        <a:solidFill>
                          <a:schemeClr val="accent2"/>
                        </a:solidFill>
                        <a:latin typeface="Arial"/>
                      </a:endParaRPr>
                    </a:p>
                    <a:p>
                      <a:pPr marL="342900" lvl="0" indent="-342900" algn="l">
                        <a:lnSpc>
                          <a:spcPct val="100000"/>
                        </a:lnSpc>
                        <a:spcBef>
                          <a:spcPts val="0"/>
                        </a:spcBef>
                        <a:spcAft>
                          <a:spcPts val="0"/>
                        </a:spcAft>
                        <a:buFont typeface="Arial"/>
                        <a:buChar char="•"/>
                      </a:pPr>
                      <a:r>
                        <a:rPr lang="en-US" sz="1400" b="0" i="0" u="none" strike="noStrike" noProof="0" dirty="0">
                          <a:latin typeface="Arial"/>
                        </a:rPr>
                        <a:t>MSRP</a:t>
                      </a:r>
                    </a:p>
                    <a:p>
                      <a:pPr marL="342900" lvl="0" indent="-342900" algn="l">
                        <a:lnSpc>
                          <a:spcPct val="100000"/>
                        </a:lnSpc>
                        <a:spcBef>
                          <a:spcPts val="0"/>
                        </a:spcBef>
                        <a:spcAft>
                          <a:spcPts val="0"/>
                        </a:spcAft>
                        <a:buFont typeface="Arial"/>
                        <a:buChar char="•"/>
                      </a:pPr>
                      <a:r>
                        <a:rPr lang="en-US" sz="1400" b="0" i="0" u="none" strike="noStrike" noProof="0" dirty="0">
                          <a:latin typeface="Arial"/>
                        </a:rPr>
                        <a:t>odometer</a:t>
                      </a:r>
                    </a:p>
                    <a:p>
                      <a:pPr marL="0" lvl="0" indent="0" algn="l">
                        <a:lnSpc>
                          <a:spcPct val="100000"/>
                        </a:lnSpc>
                        <a:spcBef>
                          <a:spcPts val="0"/>
                        </a:spcBef>
                        <a:spcAft>
                          <a:spcPts val="0"/>
                        </a:spcAft>
                        <a:buNone/>
                      </a:pPr>
                      <a:r>
                        <a:rPr lang="en-US" sz="1400" b="1" i="0" u="none" strike="noStrike" noProof="0" dirty="0">
                          <a:latin typeface="Arial"/>
                        </a:rPr>
                        <a:t>Time:</a:t>
                      </a:r>
                    </a:p>
                    <a:p>
                      <a:pPr marL="285750" lvl="0" indent="-285750" algn="l">
                        <a:lnSpc>
                          <a:spcPct val="100000"/>
                        </a:lnSpc>
                        <a:spcBef>
                          <a:spcPts val="0"/>
                        </a:spcBef>
                        <a:spcAft>
                          <a:spcPts val="0"/>
                        </a:spcAft>
                        <a:buFont typeface="Arial"/>
                        <a:buChar char="•"/>
                      </a:pPr>
                      <a:r>
                        <a:rPr lang="en-US" sz="1400" b="0" i="0" u="none" strike="noStrike" noProof="0" dirty="0">
                          <a:latin typeface="Arial"/>
                        </a:rPr>
                        <a:t>year</a:t>
                      </a:r>
                    </a:p>
                    <a:p>
                      <a:pPr marL="285750" lvl="0" indent="-285750" algn="l">
                        <a:lnSpc>
                          <a:spcPct val="100000"/>
                        </a:lnSpc>
                        <a:spcBef>
                          <a:spcPts val="0"/>
                        </a:spcBef>
                        <a:spcAft>
                          <a:spcPts val="0"/>
                        </a:spcAft>
                        <a:buFont typeface="Arial"/>
                        <a:buChar char="•"/>
                      </a:pPr>
                      <a:r>
                        <a:rPr lang="en-US" sz="1400" b="0" i="0" u="none" strike="noStrike" noProof="0" dirty="0">
                          <a:latin typeface="Arial"/>
                        </a:rPr>
                        <a:t>posting date</a:t>
                      </a:r>
                    </a:p>
                    <a:p>
                      <a:pPr marL="0" lvl="0" indent="0" algn="l">
                        <a:lnSpc>
                          <a:spcPct val="100000"/>
                        </a:lnSpc>
                        <a:spcBef>
                          <a:spcPts val="0"/>
                        </a:spcBef>
                        <a:spcAft>
                          <a:spcPts val="0"/>
                        </a:spcAft>
                        <a:buNone/>
                      </a:pPr>
                      <a:r>
                        <a:rPr lang="en-US" sz="1400" b="1" i="0" u="none" strike="noStrike" noProof="0" dirty="0">
                          <a:latin typeface="Arial"/>
                        </a:rPr>
                        <a:t>Categorical:</a:t>
                      </a:r>
                    </a:p>
                    <a:p>
                      <a:pPr marL="342900" lvl="0" indent="-342900" algn="l">
                        <a:lnSpc>
                          <a:spcPct val="100000"/>
                        </a:lnSpc>
                        <a:spcBef>
                          <a:spcPts val="0"/>
                        </a:spcBef>
                        <a:spcAft>
                          <a:spcPts val="0"/>
                        </a:spcAft>
                        <a:buFont typeface="Arial"/>
                        <a:buChar char="•"/>
                      </a:pPr>
                      <a:r>
                        <a:rPr lang="en-US" sz="1400" b="0" i="0" u="none" strike="noStrike" noProof="0" dirty="0">
                          <a:solidFill>
                            <a:schemeClr val="tx1"/>
                          </a:solidFill>
                          <a:latin typeface="Arial"/>
                        </a:rPr>
                        <a:t>condition</a:t>
                      </a:r>
                      <a:endParaRPr lang="en-US" sz="1400" b="0">
                        <a:solidFill>
                          <a:schemeClr val="tx1"/>
                        </a:solidFill>
                        <a:latin typeface="Arial"/>
                      </a:endParaRPr>
                    </a:p>
                    <a:p>
                      <a:pPr marL="342900" lvl="0" indent="-342900" algn="l">
                        <a:lnSpc>
                          <a:spcPct val="100000"/>
                        </a:lnSpc>
                        <a:spcBef>
                          <a:spcPts val="0"/>
                        </a:spcBef>
                        <a:spcAft>
                          <a:spcPts val="0"/>
                        </a:spcAft>
                        <a:buFont typeface="Arial"/>
                        <a:buChar char="•"/>
                      </a:pPr>
                      <a:r>
                        <a:rPr lang="en-US" sz="1400" b="0" i="0" u="none" strike="noStrike" noProof="0" dirty="0">
                          <a:solidFill>
                            <a:schemeClr val="tx1"/>
                          </a:solidFill>
                          <a:latin typeface="Arial"/>
                        </a:rPr>
                        <a:t>cylinders</a:t>
                      </a:r>
                      <a:endParaRPr lang="en-US" sz="1400" b="0">
                        <a:solidFill>
                          <a:schemeClr val="tx1"/>
                        </a:solidFill>
                        <a:latin typeface="Arial"/>
                      </a:endParaRPr>
                    </a:p>
                    <a:p>
                      <a:pPr marL="342900" lvl="0" indent="-342900" algn="l">
                        <a:lnSpc>
                          <a:spcPct val="100000"/>
                        </a:lnSpc>
                        <a:spcBef>
                          <a:spcPts val="0"/>
                        </a:spcBef>
                        <a:spcAft>
                          <a:spcPts val="0"/>
                        </a:spcAft>
                        <a:buFont typeface="Arial"/>
                        <a:buChar char="•"/>
                      </a:pPr>
                      <a:r>
                        <a:rPr lang="en-US" sz="1400" b="0" i="0" u="none" strike="noStrike" noProof="0" dirty="0">
                          <a:solidFill>
                            <a:schemeClr val="tx1"/>
                          </a:solidFill>
                          <a:latin typeface="Arial"/>
                        </a:rPr>
                        <a:t>fuel</a:t>
                      </a:r>
                      <a:endParaRPr lang="en-US" sz="1400" b="0">
                        <a:solidFill>
                          <a:schemeClr val="tx1"/>
                        </a:solidFill>
                        <a:latin typeface="Arial"/>
                      </a:endParaRPr>
                    </a:p>
                    <a:p>
                      <a:pPr marL="342900" lvl="0" indent="-342900" algn="l">
                        <a:lnSpc>
                          <a:spcPct val="100000"/>
                        </a:lnSpc>
                        <a:spcBef>
                          <a:spcPts val="0"/>
                        </a:spcBef>
                        <a:spcAft>
                          <a:spcPts val="0"/>
                        </a:spcAft>
                        <a:buFont typeface="Arial"/>
                        <a:buChar char="•"/>
                      </a:pPr>
                      <a:r>
                        <a:rPr lang="en-US" sz="1400" b="0" i="0" u="none" strike="noStrike" noProof="0" err="1">
                          <a:solidFill>
                            <a:schemeClr val="tx1"/>
                          </a:solidFill>
                          <a:latin typeface="Arial"/>
                        </a:rPr>
                        <a:t>title_status</a:t>
                      </a:r>
                      <a:endParaRPr lang="en-US" sz="1400" b="0" i="0" u="none" strike="noStrike" noProof="0">
                        <a:solidFill>
                          <a:schemeClr val="tx1"/>
                        </a:solidFill>
                        <a:latin typeface="Arial"/>
                      </a:endParaRPr>
                    </a:p>
                    <a:p>
                      <a:pPr marL="342900" lvl="0" indent="-342900" algn="l">
                        <a:lnSpc>
                          <a:spcPct val="100000"/>
                        </a:lnSpc>
                        <a:spcBef>
                          <a:spcPts val="0"/>
                        </a:spcBef>
                        <a:spcAft>
                          <a:spcPts val="0"/>
                        </a:spcAft>
                        <a:buFont typeface="Arial"/>
                        <a:buChar char="•"/>
                      </a:pPr>
                      <a:r>
                        <a:rPr lang="en-US" sz="1400" b="0" i="0" u="none" strike="noStrike" noProof="0" dirty="0">
                          <a:solidFill>
                            <a:schemeClr val="tx1"/>
                          </a:solidFill>
                          <a:latin typeface="Arial"/>
                        </a:rPr>
                        <a:t>transmission</a:t>
                      </a:r>
                      <a:endParaRPr lang="en-US" sz="1400" b="0">
                        <a:solidFill>
                          <a:schemeClr val="tx1"/>
                        </a:solidFill>
                        <a:latin typeface="Arial"/>
                      </a:endParaRPr>
                    </a:p>
                    <a:p>
                      <a:pPr marL="342900" lvl="0" indent="-342900" algn="l">
                        <a:lnSpc>
                          <a:spcPct val="100000"/>
                        </a:lnSpc>
                        <a:spcBef>
                          <a:spcPts val="0"/>
                        </a:spcBef>
                        <a:spcAft>
                          <a:spcPts val="0"/>
                        </a:spcAft>
                        <a:buFont typeface="Arial"/>
                        <a:buChar char="•"/>
                      </a:pPr>
                      <a:r>
                        <a:rPr lang="en-US" sz="1400" b="0" i="0" u="none" strike="noStrike" noProof="0" dirty="0">
                          <a:solidFill>
                            <a:schemeClr val="tx1"/>
                          </a:solidFill>
                          <a:latin typeface="Arial"/>
                        </a:rPr>
                        <a:t>drive</a:t>
                      </a:r>
                      <a:endParaRPr lang="en-US" sz="1400" b="0">
                        <a:solidFill>
                          <a:schemeClr val="tx1"/>
                        </a:solidFill>
                        <a:latin typeface="Arial"/>
                      </a:endParaRPr>
                    </a:p>
                    <a:p>
                      <a:pPr marL="342900" lvl="0" indent="-342900" algn="l">
                        <a:lnSpc>
                          <a:spcPct val="100000"/>
                        </a:lnSpc>
                        <a:spcBef>
                          <a:spcPts val="0"/>
                        </a:spcBef>
                        <a:spcAft>
                          <a:spcPts val="0"/>
                        </a:spcAft>
                        <a:buFont typeface="Arial"/>
                        <a:buChar char="•"/>
                      </a:pPr>
                      <a:r>
                        <a:rPr lang="en-US" sz="1400" b="0" i="0" u="none" strike="noStrike" noProof="0" dirty="0">
                          <a:solidFill>
                            <a:schemeClr val="tx1"/>
                          </a:solidFill>
                          <a:latin typeface="Arial"/>
                        </a:rPr>
                        <a:t>type</a:t>
                      </a:r>
                      <a:endParaRPr lang="en-US" sz="1400" b="0">
                        <a:solidFill>
                          <a:schemeClr val="tx1"/>
                        </a:solidFill>
                        <a:latin typeface="Arial"/>
                      </a:endParaRPr>
                    </a:p>
                    <a:p>
                      <a:pPr marL="342900" lvl="0" indent="-342900" algn="l">
                        <a:lnSpc>
                          <a:spcPct val="100000"/>
                        </a:lnSpc>
                        <a:spcBef>
                          <a:spcPts val="0"/>
                        </a:spcBef>
                        <a:spcAft>
                          <a:spcPts val="0"/>
                        </a:spcAft>
                        <a:buFont typeface="Arial"/>
                        <a:buChar char="•"/>
                      </a:pPr>
                      <a:r>
                        <a:rPr lang="en-US" sz="1400" b="0" i="0" u="none" strike="noStrike" noProof="0" dirty="0">
                          <a:solidFill>
                            <a:schemeClr val="tx1"/>
                          </a:solidFill>
                          <a:latin typeface="Arial"/>
                        </a:rPr>
                        <a:t>state</a:t>
                      </a:r>
                      <a:endParaRPr lang="en-US" sz="1400" b="0">
                        <a:solidFill>
                          <a:schemeClr val="tx1"/>
                        </a:solidFill>
                        <a:latin typeface="Arial"/>
                      </a:endParaRPr>
                    </a:p>
                    <a:p>
                      <a:pPr marL="0" lvl="0" indent="0" algn="l">
                        <a:lnSpc>
                          <a:spcPct val="100000"/>
                        </a:lnSpc>
                        <a:spcBef>
                          <a:spcPts val="0"/>
                        </a:spcBef>
                        <a:spcAft>
                          <a:spcPts val="0"/>
                        </a:spcAft>
                        <a:buNone/>
                      </a:pPr>
                      <a:r>
                        <a:rPr lang="en-US" sz="1400" b="1" i="0" u="none" strike="noStrike" noProof="0" dirty="0">
                          <a:solidFill>
                            <a:schemeClr val="tx1"/>
                          </a:solidFill>
                          <a:latin typeface="Arial"/>
                        </a:rPr>
                        <a:t>New:</a:t>
                      </a:r>
                    </a:p>
                    <a:p>
                      <a:pPr marL="342900" lvl="0" indent="-342900" algn="l">
                        <a:lnSpc>
                          <a:spcPct val="100000"/>
                        </a:lnSpc>
                        <a:spcBef>
                          <a:spcPts val="0"/>
                        </a:spcBef>
                        <a:spcAft>
                          <a:spcPts val="0"/>
                        </a:spcAft>
                        <a:buFont typeface="Arial"/>
                        <a:buChar char="•"/>
                      </a:pPr>
                      <a:r>
                        <a:rPr lang="en-US" sz="1400" b="0" i="0" u="none" strike="noStrike" noProof="0" err="1">
                          <a:latin typeface="Arial"/>
                        </a:rPr>
                        <a:t>car_age</a:t>
                      </a:r>
                      <a:endParaRPr lang="en-US" sz="1400" b="0" i="0" u="none" strike="noStrike" noProof="0">
                        <a:latin typeface="Arial"/>
                      </a:endParaRPr>
                    </a:p>
                    <a:p>
                      <a:pPr marL="342900" lvl="0" indent="-342900" algn="l">
                        <a:lnSpc>
                          <a:spcPct val="100000"/>
                        </a:lnSpc>
                        <a:spcBef>
                          <a:spcPts val="0"/>
                        </a:spcBef>
                        <a:spcAft>
                          <a:spcPts val="0"/>
                        </a:spcAft>
                        <a:buFont typeface="Arial"/>
                        <a:buChar char="•"/>
                      </a:pPr>
                      <a:r>
                        <a:rPr lang="en-US" sz="1400" b="0" i="0" u="none" strike="noStrike" noProof="0" err="1">
                          <a:latin typeface="Arial"/>
                        </a:rPr>
                        <a:t>is_vintage</a:t>
                      </a:r>
                      <a:endParaRPr lang="en-US" sz="1400" b="0" i="0" u="none" strike="noStrike" noProof="0">
                        <a:latin typeface="Arial"/>
                      </a:endParaRPr>
                    </a:p>
                    <a:p>
                      <a:pPr marL="342900" lvl="0" indent="-342900" algn="l">
                        <a:lnSpc>
                          <a:spcPct val="100000"/>
                        </a:lnSpc>
                        <a:spcBef>
                          <a:spcPts val="0"/>
                        </a:spcBef>
                        <a:spcAft>
                          <a:spcPts val="0"/>
                        </a:spcAft>
                        <a:buFont typeface="Arial"/>
                        <a:buChar char="•"/>
                      </a:pPr>
                      <a:r>
                        <a:rPr lang="en-US" sz="1400" b="0" i="0" u="none" strike="noStrike" noProof="0" err="1">
                          <a:latin typeface="Arial"/>
                        </a:rPr>
                        <a:t>is_color_neutral</a:t>
                      </a:r>
                      <a:endParaRPr lang="en-US" sz="1400" b="0">
                        <a:latin typeface="Arial"/>
                      </a:endParaRPr>
                    </a:p>
                  </a:txBody>
                  <a:tcPr/>
                </a:tc>
                <a:extLst>
                  <a:ext uri="{0D108BD9-81ED-4DB2-BD59-A6C34878D82A}">
                    <a16:rowId xmlns:a16="http://schemas.microsoft.com/office/drawing/2014/main" val="1136671971"/>
                  </a:ext>
                </a:extLst>
              </a:tr>
            </a:tbl>
          </a:graphicData>
        </a:graphic>
      </p:graphicFrame>
      <p:sp>
        <p:nvSpPr>
          <p:cNvPr id="3" name="TextBox 2">
            <a:extLst>
              <a:ext uri="{FF2B5EF4-FFF2-40B4-BE49-F238E27FC236}">
                <a16:creationId xmlns:a16="http://schemas.microsoft.com/office/drawing/2014/main" id="{B63B8F56-3676-4AD4-8912-C94A07AB3484}"/>
              </a:ext>
            </a:extLst>
          </p:cNvPr>
          <p:cNvSpPr txBox="1"/>
          <p:nvPr/>
        </p:nvSpPr>
        <p:spPr>
          <a:xfrm>
            <a:off x="3117807" y="1162095"/>
            <a:ext cx="5224015"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Arial"/>
              </a:rPr>
              <a:t>Created Features: </a:t>
            </a:r>
            <a:endParaRPr lang="en-US" sz="1600">
              <a:solidFill>
                <a:srgbClr val="000000"/>
              </a:solidFill>
              <a:latin typeface="Arial"/>
              <a:cs typeface="Arial"/>
            </a:endParaRPr>
          </a:p>
          <a:p>
            <a:pPr marL="285750" indent="-285750">
              <a:buFont typeface="Arial"/>
              <a:buChar char="•"/>
            </a:pPr>
            <a:r>
              <a:rPr lang="en-US" sz="1600" b="1">
                <a:solidFill>
                  <a:srgbClr val="000000"/>
                </a:solidFill>
                <a:latin typeface="Arial"/>
                <a:cs typeface="Arial"/>
              </a:rPr>
              <a:t>Color:</a:t>
            </a:r>
            <a:r>
              <a:rPr lang="en-US" sz="1600">
                <a:solidFill>
                  <a:srgbClr val="000000"/>
                </a:solidFill>
                <a:latin typeface="Arial"/>
                <a:cs typeface="Arial"/>
              </a:rPr>
              <a:t> 12 colors into binary column of "</a:t>
            </a:r>
            <a:r>
              <a:rPr lang="en-US" sz="1600" err="1">
                <a:solidFill>
                  <a:srgbClr val="000000"/>
                </a:solidFill>
                <a:latin typeface="Arial"/>
                <a:cs typeface="Arial"/>
              </a:rPr>
              <a:t>is_neutral</a:t>
            </a:r>
            <a:r>
              <a:rPr lang="en-US" sz="1600">
                <a:solidFill>
                  <a:srgbClr val="000000"/>
                </a:solidFill>
                <a:latin typeface="Arial"/>
                <a:cs typeface="Arial"/>
              </a:rPr>
              <a:t>"</a:t>
            </a:r>
          </a:p>
          <a:p>
            <a:pPr marL="742950" lvl="1" indent="-285750">
              <a:buFont typeface="Arial"/>
              <a:buChar char="•"/>
            </a:pPr>
            <a:r>
              <a:rPr lang="en-US" sz="1600" err="1">
                <a:solidFill>
                  <a:srgbClr val="000000"/>
                </a:solidFill>
                <a:latin typeface="Arial"/>
                <a:cs typeface="Arial"/>
              </a:rPr>
              <a:t>is_neutral</a:t>
            </a:r>
            <a:r>
              <a:rPr lang="en-US" sz="1600">
                <a:solidFill>
                  <a:srgbClr val="000000"/>
                </a:solidFill>
                <a:latin typeface="Arial"/>
                <a:cs typeface="Arial"/>
              </a:rPr>
              <a:t> (1)</a:t>
            </a:r>
            <a:r>
              <a:rPr lang="en-US" sz="1600" b="1">
                <a:solidFill>
                  <a:srgbClr val="000000"/>
                </a:solidFill>
                <a:latin typeface="Arial"/>
                <a:cs typeface="Arial"/>
              </a:rPr>
              <a:t>:</a:t>
            </a:r>
            <a:r>
              <a:rPr lang="en-US" sz="1600">
                <a:solidFill>
                  <a:srgbClr val="000000"/>
                </a:solidFill>
                <a:latin typeface="Arial"/>
                <a:cs typeface="Arial"/>
              </a:rPr>
              <a:t> Black, White, Silver, Grey</a:t>
            </a:r>
          </a:p>
          <a:p>
            <a:pPr marL="742950" lvl="1" indent="-285750">
              <a:buFont typeface="Arial"/>
              <a:buChar char="•"/>
            </a:pPr>
            <a:r>
              <a:rPr lang="en-US" sz="1600" err="1">
                <a:solidFill>
                  <a:srgbClr val="000000"/>
                </a:solidFill>
                <a:latin typeface="Arial"/>
                <a:cs typeface="Arial"/>
              </a:rPr>
              <a:t>Is_neutral</a:t>
            </a:r>
            <a:r>
              <a:rPr lang="en-US" sz="1600">
                <a:solidFill>
                  <a:srgbClr val="000000"/>
                </a:solidFill>
                <a:latin typeface="Arial"/>
                <a:cs typeface="Arial"/>
              </a:rPr>
              <a:t> (0): Colorful</a:t>
            </a:r>
          </a:p>
          <a:p>
            <a:pPr marL="742950" lvl="1" indent="-285750">
              <a:buFont typeface="Arial"/>
              <a:buChar char="•"/>
            </a:pPr>
            <a:endParaRPr lang="en-US" sz="1600">
              <a:solidFill>
                <a:srgbClr val="000000"/>
              </a:solidFill>
              <a:latin typeface="Arial"/>
              <a:cs typeface="Arial"/>
            </a:endParaRPr>
          </a:p>
          <a:p>
            <a:pPr marL="285750" indent="-285750">
              <a:buFont typeface="Arial"/>
              <a:buChar char="•"/>
            </a:pPr>
            <a:endParaRPr lang="en-US" sz="1600" b="1">
              <a:solidFill>
                <a:srgbClr val="000000"/>
              </a:solidFill>
              <a:latin typeface="Arial"/>
              <a:cs typeface="Arial"/>
            </a:endParaRPr>
          </a:p>
          <a:p>
            <a:pPr marL="285750" indent="-285750">
              <a:buFont typeface="Arial"/>
              <a:buChar char="•"/>
            </a:pPr>
            <a:endParaRPr lang="en-US" sz="1600" b="1">
              <a:solidFill>
                <a:srgbClr val="000000"/>
              </a:solidFill>
              <a:latin typeface="Arial"/>
              <a:cs typeface="Arial"/>
            </a:endParaRPr>
          </a:p>
          <a:p>
            <a:pPr marL="285750" indent="-285750">
              <a:buFont typeface="Arial"/>
              <a:buChar char="•"/>
            </a:pPr>
            <a:endParaRPr lang="en-US" sz="1600" b="1">
              <a:solidFill>
                <a:srgbClr val="000000"/>
              </a:solidFill>
              <a:latin typeface="Arial"/>
              <a:cs typeface="Arial"/>
            </a:endParaRPr>
          </a:p>
          <a:p>
            <a:pPr marL="285750" indent="-285750">
              <a:buFont typeface="Arial"/>
              <a:buChar char="•"/>
            </a:pPr>
            <a:endParaRPr lang="en-US" sz="1600" b="1">
              <a:solidFill>
                <a:srgbClr val="000000"/>
              </a:solidFill>
              <a:latin typeface="Arial"/>
              <a:cs typeface="Arial"/>
            </a:endParaRPr>
          </a:p>
          <a:p>
            <a:pPr marL="285750" indent="-285750">
              <a:buFont typeface="Arial"/>
              <a:buChar char="•"/>
            </a:pPr>
            <a:endParaRPr lang="en-US" sz="1600" b="1">
              <a:solidFill>
                <a:srgbClr val="000000"/>
              </a:solidFill>
              <a:latin typeface="Arial"/>
              <a:cs typeface="Arial"/>
            </a:endParaRPr>
          </a:p>
          <a:p>
            <a:pPr marL="285750" indent="-285750">
              <a:buFont typeface="Arial"/>
              <a:buChar char="•"/>
            </a:pPr>
            <a:endParaRPr lang="en-US" sz="1600" b="1">
              <a:solidFill>
                <a:srgbClr val="000000"/>
              </a:solidFill>
              <a:latin typeface="Arial"/>
              <a:cs typeface="Arial"/>
            </a:endParaRPr>
          </a:p>
          <a:p>
            <a:pPr marL="285750" indent="-285750">
              <a:buFont typeface="Arial"/>
              <a:buChar char="•"/>
            </a:pPr>
            <a:endParaRPr lang="en-US" sz="1600" b="1">
              <a:solidFill>
                <a:srgbClr val="000000"/>
              </a:solidFill>
              <a:latin typeface="Arial"/>
              <a:cs typeface="Arial"/>
            </a:endParaRPr>
          </a:p>
          <a:p>
            <a:pPr marL="285750" indent="-285750">
              <a:buFont typeface="Arial"/>
              <a:buChar char="•"/>
            </a:pPr>
            <a:endParaRPr lang="en-US" sz="1600" b="1">
              <a:solidFill>
                <a:srgbClr val="000000"/>
              </a:solidFill>
              <a:latin typeface="Arial"/>
              <a:cs typeface="Arial"/>
            </a:endParaRPr>
          </a:p>
          <a:p>
            <a:pPr marL="285750" indent="-285750">
              <a:buFont typeface="Arial"/>
              <a:buChar char="•"/>
            </a:pPr>
            <a:endParaRPr lang="en-US" sz="1600" b="1">
              <a:solidFill>
                <a:srgbClr val="000000"/>
              </a:solidFill>
              <a:latin typeface="Arial"/>
              <a:cs typeface="Arial"/>
            </a:endParaRPr>
          </a:p>
          <a:p>
            <a:pPr marL="285750" indent="-285750">
              <a:buFont typeface="Arial"/>
              <a:buChar char="•"/>
            </a:pPr>
            <a:r>
              <a:rPr lang="en-US" sz="1600" b="1" err="1">
                <a:solidFill>
                  <a:srgbClr val="000000"/>
                </a:solidFill>
                <a:latin typeface="Arial"/>
                <a:cs typeface="Arial"/>
              </a:rPr>
              <a:t>car_age</a:t>
            </a:r>
            <a:r>
              <a:rPr lang="en-US" sz="1600" b="1">
                <a:solidFill>
                  <a:srgbClr val="000000"/>
                </a:solidFill>
                <a:latin typeface="Arial"/>
                <a:cs typeface="Arial"/>
              </a:rPr>
              <a:t> : </a:t>
            </a:r>
            <a:r>
              <a:rPr lang="en-US" sz="1600">
                <a:solidFill>
                  <a:srgbClr val="000000"/>
                </a:solidFill>
                <a:latin typeface="Arial"/>
                <a:cs typeface="Arial"/>
              </a:rPr>
              <a:t>year of  </a:t>
            </a:r>
            <a:r>
              <a:rPr lang="en-US" sz="1600" err="1">
                <a:solidFill>
                  <a:srgbClr val="000000"/>
                </a:solidFill>
                <a:latin typeface="Arial"/>
                <a:cs typeface="Arial"/>
              </a:rPr>
              <a:t>posting_date</a:t>
            </a:r>
            <a:r>
              <a:rPr lang="en-US" sz="1600">
                <a:solidFill>
                  <a:srgbClr val="000000"/>
                </a:solidFill>
                <a:latin typeface="Arial"/>
                <a:cs typeface="Arial"/>
              </a:rPr>
              <a:t>  subtracted by year when car came out </a:t>
            </a:r>
          </a:p>
          <a:p>
            <a:pPr marL="285750" indent="-285750">
              <a:buFont typeface="Arial"/>
              <a:buChar char="•"/>
            </a:pPr>
            <a:r>
              <a:rPr lang="en-US" sz="1600" b="1" err="1">
                <a:solidFill>
                  <a:srgbClr val="000000"/>
                </a:solidFill>
                <a:latin typeface="Arial"/>
                <a:cs typeface="Arial"/>
              </a:rPr>
              <a:t>is_vintage</a:t>
            </a:r>
            <a:r>
              <a:rPr lang="en-US" sz="1600" b="1">
                <a:solidFill>
                  <a:srgbClr val="000000"/>
                </a:solidFill>
                <a:latin typeface="Arial"/>
                <a:cs typeface="Arial"/>
              </a:rPr>
              <a:t>: </a:t>
            </a:r>
            <a:r>
              <a:rPr lang="en-US" sz="1600" err="1">
                <a:solidFill>
                  <a:srgbClr val="000000"/>
                </a:solidFill>
                <a:latin typeface="Arial"/>
                <a:cs typeface="Arial"/>
              </a:rPr>
              <a:t>car_age</a:t>
            </a:r>
            <a:r>
              <a:rPr lang="en-US" sz="1600">
                <a:solidFill>
                  <a:srgbClr val="000000"/>
                </a:solidFill>
                <a:latin typeface="Arial"/>
                <a:cs typeface="Arial"/>
              </a:rPr>
              <a:t> &gt;50 </a:t>
            </a:r>
          </a:p>
          <a:p>
            <a:pPr marL="742950" lvl="1" indent="-285750">
              <a:buFont typeface="Arial"/>
              <a:buChar char="•"/>
            </a:pPr>
            <a:r>
              <a:rPr lang="en-US" sz="1600">
                <a:solidFill>
                  <a:srgbClr val="000000"/>
                </a:solidFill>
                <a:latin typeface="Arial"/>
                <a:cs typeface="Arial"/>
              </a:rPr>
              <a:t>To account for vintage cars' higher price due to rarity and originality </a:t>
            </a:r>
          </a:p>
          <a:p>
            <a:r>
              <a:rPr lang="en-US" sz="1600" b="1">
                <a:solidFill>
                  <a:srgbClr val="000000"/>
                </a:solidFill>
                <a:latin typeface="Arial"/>
                <a:cs typeface="Arial"/>
              </a:rPr>
              <a:t>Then, change data type into numeric format</a:t>
            </a:r>
            <a:endParaRPr lang="en-US" sz="1600" b="1">
              <a:ea typeface="+mn-lt"/>
              <a:cs typeface="+mn-lt"/>
            </a:endParaRPr>
          </a:p>
          <a:p>
            <a:pPr marL="742950" lvl="1" indent="-285750">
              <a:buFont typeface="Arial,Sans-Serif"/>
              <a:buChar char="•"/>
            </a:pPr>
            <a:r>
              <a:rPr lang="en-US" sz="1600">
                <a:solidFill>
                  <a:srgbClr val="000000"/>
                </a:solidFill>
                <a:latin typeface="Arial"/>
                <a:cs typeface="Arial"/>
              </a:rPr>
              <a:t>Label Encoder applied to categorical variables</a:t>
            </a:r>
            <a:endParaRPr lang="en-US"/>
          </a:p>
          <a:p>
            <a:pPr algn="just"/>
            <a:endParaRPr lang="en-US" sz="1600">
              <a:solidFill>
                <a:srgbClr val="000000"/>
              </a:solidFill>
              <a:latin typeface="Arial"/>
              <a:cs typeface="Arial"/>
            </a:endParaRPr>
          </a:p>
          <a:p>
            <a:pPr algn="just"/>
            <a:endParaRPr lang="en-US" sz="1600">
              <a:solidFill>
                <a:srgbClr val="000000"/>
              </a:solidFill>
              <a:latin typeface="Arial"/>
              <a:cs typeface="Arial"/>
            </a:endParaRPr>
          </a:p>
          <a:p>
            <a:pPr algn="just"/>
            <a:endParaRPr lang="en-US" sz="1600">
              <a:solidFill>
                <a:srgbClr val="000000"/>
              </a:solidFill>
              <a:latin typeface="Arial"/>
              <a:cs typeface="Arial"/>
            </a:endParaRPr>
          </a:p>
        </p:txBody>
      </p:sp>
      <p:pic>
        <p:nvPicPr>
          <p:cNvPr id="4" name="Picture 11" descr="Chart, pie chart&#10;&#10;Description automatically generated">
            <a:extLst>
              <a:ext uri="{FF2B5EF4-FFF2-40B4-BE49-F238E27FC236}">
                <a16:creationId xmlns:a16="http://schemas.microsoft.com/office/drawing/2014/main" id="{C5C6E0A7-2BBA-45C6-AB2C-4BF20D2A87EA}"/>
              </a:ext>
            </a:extLst>
          </p:cNvPr>
          <p:cNvPicPr>
            <a:picLocks noChangeAspect="1"/>
          </p:cNvPicPr>
          <p:nvPr/>
        </p:nvPicPr>
        <p:blipFill>
          <a:blip r:embed="rId3"/>
          <a:stretch>
            <a:fillRect/>
          </a:stretch>
        </p:blipFill>
        <p:spPr>
          <a:xfrm>
            <a:off x="4024765" y="2210854"/>
            <a:ext cx="3518548" cy="2266523"/>
          </a:xfrm>
          <a:prstGeom prst="rect">
            <a:avLst/>
          </a:prstGeom>
        </p:spPr>
      </p:pic>
      <p:sp>
        <p:nvSpPr>
          <p:cNvPr id="5" name="Slide Number Placeholder 4">
            <a:extLst>
              <a:ext uri="{FF2B5EF4-FFF2-40B4-BE49-F238E27FC236}">
                <a16:creationId xmlns:a16="http://schemas.microsoft.com/office/drawing/2014/main" id="{5BEB01C7-C8CC-410A-95A1-7B3FE4B97EA8}"/>
              </a:ext>
            </a:extLst>
          </p:cNvPr>
          <p:cNvSpPr>
            <a:spLocks noGrp="1"/>
          </p:cNvSpPr>
          <p:nvPr>
            <p:ph type="sldNum" sz="quarter" idx="12"/>
          </p:nvPr>
        </p:nvSpPr>
        <p:spPr/>
        <p:txBody>
          <a:bodyPr/>
          <a:lstStyle/>
          <a:p>
            <a:fld id="{EE6BC638-39B7-4287-91A7-2A3DDA573295}" type="slidenum">
              <a:rPr lang="ko-KR" altLang="en-US" smtClean="0"/>
              <a:pPr/>
              <a:t>17</a:t>
            </a:fld>
            <a:endParaRPr lang="en-US"/>
          </a:p>
        </p:txBody>
      </p:sp>
    </p:spTree>
    <p:extLst>
      <p:ext uri="{BB962C8B-B14F-4D97-AF65-F5344CB8AC3E}">
        <p14:creationId xmlns:p14="http://schemas.microsoft.com/office/powerpoint/2010/main" val="2041083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Data Preprocessing &amp; Feature Engineering </a:t>
            </a:r>
            <a:br>
              <a:rPr lang="en-US">
                <a:ea typeface="맑은 고딕"/>
                <a:cs typeface="Calibri"/>
              </a:rPr>
            </a:br>
            <a:r>
              <a:rPr lang="en-US" i="1">
                <a:ea typeface="맑은 고딕"/>
                <a:cs typeface="Calibri"/>
              </a:rPr>
              <a:t>Post-Modeling  - Re-engineering</a:t>
            </a:r>
            <a:endParaRPr lang="en-US" i="1">
              <a:cs typeface="Calibri"/>
            </a:endParaRPr>
          </a:p>
        </p:txBody>
      </p:sp>
      <p:sp>
        <p:nvSpPr>
          <p:cNvPr id="7" name="TextBox 6">
            <a:extLst>
              <a:ext uri="{FF2B5EF4-FFF2-40B4-BE49-F238E27FC236}">
                <a16:creationId xmlns:a16="http://schemas.microsoft.com/office/drawing/2014/main" id="{44975457-8B33-41D0-A884-80E741B17A28}"/>
              </a:ext>
            </a:extLst>
          </p:cNvPr>
          <p:cNvSpPr txBox="1"/>
          <p:nvPr/>
        </p:nvSpPr>
        <p:spPr>
          <a:xfrm>
            <a:off x="223402" y="1223317"/>
            <a:ext cx="875847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0000"/>
                </a:solidFill>
                <a:latin typeface="Arial"/>
                <a:cs typeface="Arial"/>
              </a:rPr>
              <a:t>Then after performing low on running models, we re-engineered some of our features</a:t>
            </a:r>
          </a:p>
        </p:txBody>
      </p:sp>
      <p:pic>
        <p:nvPicPr>
          <p:cNvPr id="9" name="Picture 4" descr="Chart, histogram&#10;&#10;Description automatically generated">
            <a:extLst>
              <a:ext uri="{FF2B5EF4-FFF2-40B4-BE49-F238E27FC236}">
                <a16:creationId xmlns:a16="http://schemas.microsoft.com/office/drawing/2014/main" id="{6708DF80-917B-4867-8552-F09B54315445}"/>
              </a:ext>
            </a:extLst>
          </p:cNvPr>
          <p:cNvPicPr>
            <a:picLocks noChangeAspect="1"/>
          </p:cNvPicPr>
          <p:nvPr/>
        </p:nvPicPr>
        <p:blipFill>
          <a:blip r:embed="rId2"/>
          <a:stretch>
            <a:fillRect/>
          </a:stretch>
        </p:blipFill>
        <p:spPr>
          <a:xfrm>
            <a:off x="6639169" y="1869351"/>
            <a:ext cx="2225431" cy="1898143"/>
          </a:xfrm>
          <a:prstGeom prst="rect">
            <a:avLst/>
          </a:prstGeom>
        </p:spPr>
      </p:pic>
      <p:pic>
        <p:nvPicPr>
          <p:cNvPr id="11" name="Picture 6" descr="Chart, histogram&#10;&#10;Description automatically generated">
            <a:extLst>
              <a:ext uri="{FF2B5EF4-FFF2-40B4-BE49-F238E27FC236}">
                <a16:creationId xmlns:a16="http://schemas.microsoft.com/office/drawing/2014/main" id="{57C39011-4960-416C-8E39-F809500E8984}"/>
              </a:ext>
            </a:extLst>
          </p:cNvPr>
          <p:cNvPicPr>
            <a:picLocks noChangeAspect="1"/>
          </p:cNvPicPr>
          <p:nvPr/>
        </p:nvPicPr>
        <p:blipFill>
          <a:blip r:embed="rId3"/>
          <a:stretch>
            <a:fillRect/>
          </a:stretch>
        </p:blipFill>
        <p:spPr>
          <a:xfrm>
            <a:off x="6643443" y="3951532"/>
            <a:ext cx="2216883" cy="2481629"/>
          </a:xfrm>
          <a:prstGeom prst="rect">
            <a:avLst/>
          </a:prstGeom>
        </p:spPr>
      </p:pic>
      <p:sp>
        <p:nvSpPr>
          <p:cNvPr id="13" name="Arrow: Down 12">
            <a:extLst>
              <a:ext uri="{FF2B5EF4-FFF2-40B4-BE49-F238E27FC236}">
                <a16:creationId xmlns:a16="http://schemas.microsoft.com/office/drawing/2014/main" id="{AE3A44C9-A0F6-4FB2-BD95-06F8D7D66384}"/>
              </a:ext>
            </a:extLst>
          </p:cNvPr>
          <p:cNvSpPr/>
          <p:nvPr/>
        </p:nvSpPr>
        <p:spPr>
          <a:xfrm>
            <a:off x="8217837" y="3692026"/>
            <a:ext cx="234461" cy="4200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8" name="TextBox 17">
            <a:extLst>
              <a:ext uri="{FF2B5EF4-FFF2-40B4-BE49-F238E27FC236}">
                <a16:creationId xmlns:a16="http://schemas.microsoft.com/office/drawing/2014/main" id="{04620C2C-5B8A-47CE-A6B3-D3F75B55A943}"/>
              </a:ext>
            </a:extLst>
          </p:cNvPr>
          <p:cNvSpPr txBox="1"/>
          <p:nvPr/>
        </p:nvSpPr>
        <p:spPr>
          <a:xfrm>
            <a:off x="286402" y="1712545"/>
            <a:ext cx="6037005"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ea typeface="맑은 고딕"/>
                <a:cs typeface="Arial"/>
              </a:rPr>
              <a:t>Contextual Anomaly</a:t>
            </a:r>
            <a:r>
              <a:rPr lang="en-US" sz="1600" b="1">
                <a:solidFill>
                  <a:srgbClr val="000000"/>
                </a:solidFill>
                <a:latin typeface="Arial"/>
                <a:cs typeface="Arial"/>
              </a:rPr>
              <a:t> Detection </a:t>
            </a:r>
          </a:p>
          <a:p>
            <a:r>
              <a:rPr lang="en-US" sz="1600" b="1">
                <a:solidFill>
                  <a:srgbClr val="000000"/>
                </a:solidFill>
                <a:latin typeface="Arial"/>
                <a:cs typeface="Arial"/>
              </a:rPr>
              <a:t>1. Odometer: </a:t>
            </a:r>
          </a:p>
          <a:p>
            <a:pPr marL="285750" indent="-285750">
              <a:buFont typeface="Arial"/>
              <a:buChar char="•"/>
            </a:pPr>
            <a:r>
              <a:rPr lang="en-US" sz="1600">
                <a:solidFill>
                  <a:srgbClr val="000000"/>
                </a:solidFill>
                <a:latin typeface="Arial"/>
                <a:cs typeface="Arial"/>
              </a:rPr>
              <a:t>Standard car </a:t>
            </a:r>
            <a:r>
              <a:rPr lang="en-US" sz="1600">
                <a:solidFill>
                  <a:srgbClr val="000000"/>
                </a:solidFill>
                <a:latin typeface="Arial"/>
                <a:ea typeface="맑은 고딕"/>
                <a:cs typeface="Arial"/>
              </a:rPr>
              <a:t>o</a:t>
            </a:r>
            <a:r>
              <a:rPr lang="en-US" sz="1600">
                <a:solidFill>
                  <a:srgbClr val="000000"/>
                </a:solidFill>
                <a:latin typeface="Arial"/>
                <a:ea typeface="+mn-lt"/>
                <a:cs typeface="Arial"/>
              </a:rPr>
              <a:t>dometer should have max 300,000 miles.</a:t>
            </a:r>
            <a:br>
              <a:rPr lang="en-US" sz="1600">
                <a:latin typeface="Arial"/>
                <a:ea typeface="+mn-lt"/>
                <a:cs typeface="Arial"/>
              </a:rPr>
            </a:br>
            <a:r>
              <a:rPr lang="en-US" sz="1600">
                <a:solidFill>
                  <a:srgbClr val="000000"/>
                </a:solidFill>
                <a:latin typeface="Arial"/>
                <a:ea typeface="+mn-lt"/>
                <a:cs typeface="Arial"/>
              </a:rPr>
              <a:t>Trimming data with 75th quantile + 3*IQR, ~268,000, as a cut reduced skewness from 3.04 to 0.3</a:t>
            </a:r>
            <a:endParaRPr lang="en-US" sz="1600">
              <a:solidFill>
                <a:srgbClr val="000000"/>
              </a:solidFill>
              <a:latin typeface="Arial"/>
              <a:cs typeface="Arial"/>
            </a:endParaRPr>
          </a:p>
          <a:p>
            <a:pPr marL="285750" indent="-285750">
              <a:buFont typeface="Arial"/>
              <a:buChar char="•"/>
            </a:pPr>
            <a:r>
              <a:rPr lang="en-US" sz="1600">
                <a:solidFill>
                  <a:srgbClr val="000000"/>
                </a:solidFill>
                <a:latin typeface="Arial"/>
                <a:cs typeface="Arial"/>
              </a:rPr>
              <a:t>Only new car should have 0 odometer so trimmed otherwise</a:t>
            </a:r>
          </a:p>
          <a:p>
            <a:endParaRPr lang="en-US" sz="1600">
              <a:solidFill>
                <a:srgbClr val="000000"/>
              </a:solidFill>
              <a:latin typeface="Arial"/>
              <a:cs typeface="Arial"/>
            </a:endParaRPr>
          </a:p>
          <a:p>
            <a:r>
              <a:rPr lang="en-US" sz="1600" b="1">
                <a:solidFill>
                  <a:srgbClr val="000000"/>
                </a:solidFill>
                <a:latin typeface="Arial"/>
                <a:cs typeface="Arial"/>
              </a:rPr>
              <a:t>2. Price:</a:t>
            </a:r>
          </a:p>
          <a:p>
            <a:pPr marL="285750" indent="-285750">
              <a:buFont typeface="Arial"/>
              <a:buChar char="•"/>
            </a:pPr>
            <a:r>
              <a:rPr lang="en-US" sz="1600">
                <a:solidFill>
                  <a:srgbClr val="000000"/>
                </a:solidFill>
                <a:latin typeface="Arial"/>
                <a:cs typeface="Arial"/>
              </a:rPr>
              <a:t>Dropped cars below $1000 and greater than $200,000 that</a:t>
            </a:r>
            <a:br>
              <a:rPr lang="en-US" sz="1600">
                <a:latin typeface="Arial"/>
                <a:cs typeface="Arial"/>
              </a:rPr>
            </a:br>
            <a:r>
              <a:rPr lang="en-US" sz="1600">
                <a:solidFill>
                  <a:srgbClr val="000000"/>
                </a:solidFill>
                <a:latin typeface="Arial"/>
                <a:cs typeface="Arial"/>
              </a:rPr>
              <a:t>are in the extreme ranges not fit for our analysis purpose</a:t>
            </a:r>
          </a:p>
          <a:p>
            <a:pPr marL="285750" indent="-285750">
              <a:buFont typeface="Arial"/>
              <a:buChar char="•"/>
            </a:pPr>
            <a:r>
              <a:rPr lang="en-US" sz="1600">
                <a:solidFill>
                  <a:srgbClr val="000000"/>
                </a:solidFill>
                <a:latin typeface="Arial"/>
                <a:cs typeface="Arial"/>
              </a:rPr>
              <a:t>Max car price was three billion dollars </a:t>
            </a:r>
          </a:p>
          <a:p>
            <a:endParaRPr lang="en-US" sz="1600" b="1">
              <a:solidFill>
                <a:srgbClr val="000000"/>
              </a:solidFill>
              <a:latin typeface="Arial"/>
              <a:cs typeface="Arial"/>
            </a:endParaRPr>
          </a:p>
          <a:p>
            <a:r>
              <a:rPr lang="en-US" sz="1600" b="1">
                <a:solidFill>
                  <a:srgbClr val="000000"/>
                </a:solidFill>
                <a:latin typeface="Arial"/>
                <a:cs typeface="Arial"/>
              </a:rPr>
              <a:t>3. MSRP:</a:t>
            </a:r>
            <a:endParaRPr lang="en-US"/>
          </a:p>
          <a:p>
            <a:pPr marL="285750" indent="-285750">
              <a:buFont typeface="Arial"/>
              <a:buChar char="•"/>
            </a:pPr>
            <a:r>
              <a:rPr lang="en-US" sz="1600">
                <a:solidFill>
                  <a:srgbClr val="000000"/>
                </a:solidFill>
                <a:latin typeface="Arial"/>
                <a:cs typeface="Arial"/>
              </a:rPr>
              <a:t>MSRP is </a:t>
            </a:r>
            <a:r>
              <a:rPr lang="en-US" sz="1600">
                <a:solidFill>
                  <a:srgbClr val="000000"/>
                </a:solidFill>
                <a:latin typeface="Arial"/>
                <a:ea typeface="+mn-lt"/>
                <a:cs typeface="Arial"/>
              </a:rPr>
              <a:t>the manufacturer's suggested retail price (list price) </a:t>
            </a:r>
          </a:p>
          <a:p>
            <a:pPr marL="285750" indent="-285750">
              <a:buFont typeface="Arial"/>
              <a:buChar char="•"/>
            </a:pPr>
            <a:r>
              <a:rPr lang="en-US" sz="1600">
                <a:solidFill>
                  <a:srgbClr val="000000"/>
                </a:solidFill>
                <a:latin typeface="Arial"/>
                <a:cs typeface="Arial"/>
              </a:rPr>
              <a:t>Dropped MSRP &lt; car price as MSRP should be higher than</a:t>
            </a:r>
            <a:br>
              <a:rPr lang="en-US" sz="1600">
                <a:latin typeface="Arial"/>
                <a:cs typeface="Arial"/>
              </a:rPr>
            </a:br>
            <a:r>
              <a:rPr lang="en-US" sz="1600">
                <a:solidFill>
                  <a:srgbClr val="000000"/>
                </a:solidFill>
                <a:latin typeface="Arial"/>
                <a:cs typeface="Arial"/>
              </a:rPr>
              <a:t>used car selling price</a:t>
            </a:r>
          </a:p>
          <a:p>
            <a:endParaRPr lang="en-US" sz="1600">
              <a:solidFill>
                <a:srgbClr val="000000"/>
              </a:solidFill>
              <a:latin typeface="Arial"/>
              <a:cs typeface="Arial"/>
            </a:endParaRPr>
          </a:p>
          <a:p>
            <a:endParaRPr lang="en-US" sz="1600">
              <a:solidFill>
                <a:srgbClr val="000000"/>
              </a:solidFill>
              <a:latin typeface="Arial"/>
              <a:cs typeface="Arial"/>
            </a:endParaRPr>
          </a:p>
          <a:p>
            <a:pPr marL="285750" indent="-285750">
              <a:buFont typeface="Arial"/>
              <a:buChar char="•"/>
            </a:pPr>
            <a:endParaRPr lang="en-US" sz="1600">
              <a:solidFill>
                <a:srgbClr val="000000"/>
              </a:solidFill>
              <a:latin typeface="Arial"/>
              <a:cs typeface="Arial"/>
            </a:endParaRPr>
          </a:p>
          <a:p>
            <a:pPr marL="285750" indent="-285750">
              <a:buFont typeface="Arial"/>
              <a:buChar char="•"/>
            </a:pPr>
            <a:endParaRPr lang="en-US" sz="1600">
              <a:solidFill>
                <a:srgbClr val="000000"/>
              </a:solidFill>
              <a:latin typeface="Arial"/>
              <a:cs typeface="Arial"/>
            </a:endParaRPr>
          </a:p>
          <a:p>
            <a:pPr marL="285750" indent="-285750">
              <a:buFont typeface="Arial"/>
              <a:buChar char="•"/>
            </a:pPr>
            <a:endParaRPr lang="en-US" sz="1600">
              <a:solidFill>
                <a:srgbClr val="000000"/>
              </a:solidFill>
              <a:latin typeface="Arial"/>
              <a:cs typeface="Arial"/>
            </a:endParaRPr>
          </a:p>
          <a:p>
            <a:pPr marL="285750" indent="-285750">
              <a:buFont typeface="Arial"/>
              <a:buChar char="•"/>
            </a:pPr>
            <a:endParaRPr lang="en-US" sz="1600">
              <a:solidFill>
                <a:srgbClr val="000000"/>
              </a:solidFill>
              <a:latin typeface="Arial"/>
              <a:cs typeface="Arial"/>
            </a:endParaRPr>
          </a:p>
          <a:p>
            <a:endParaRPr lang="en-US" sz="1600">
              <a:solidFill>
                <a:srgbClr val="000000"/>
              </a:solidFill>
              <a:latin typeface="Arial"/>
              <a:cs typeface="Arial"/>
            </a:endParaRPr>
          </a:p>
          <a:p>
            <a:pPr marL="285750" indent="-285750">
              <a:buFont typeface="Arial"/>
              <a:buChar char="•"/>
            </a:pPr>
            <a:endParaRPr lang="en-US" sz="1600">
              <a:solidFill>
                <a:srgbClr val="000000"/>
              </a:solidFill>
              <a:latin typeface="Arial"/>
              <a:cs typeface="Arial"/>
            </a:endParaRPr>
          </a:p>
        </p:txBody>
      </p:sp>
      <p:sp>
        <p:nvSpPr>
          <p:cNvPr id="2" name="Slide Number Placeholder 1">
            <a:extLst>
              <a:ext uri="{FF2B5EF4-FFF2-40B4-BE49-F238E27FC236}">
                <a16:creationId xmlns:a16="http://schemas.microsoft.com/office/drawing/2014/main" id="{40C669C7-AE29-44EA-8D91-B521D7F099A5}"/>
              </a:ext>
            </a:extLst>
          </p:cNvPr>
          <p:cNvSpPr>
            <a:spLocks noGrp="1"/>
          </p:cNvSpPr>
          <p:nvPr>
            <p:ph type="sldNum" sz="quarter" idx="12"/>
          </p:nvPr>
        </p:nvSpPr>
        <p:spPr/>
        <p:txBody>
          <a:bodyPr/>
          <a:lstStyle/>
          <a:p>
            <a:fld id="{EE6BC638-39B7-4287-91A7-2A3DDA573295}" type="slidenum">
              <a:rPr lang="ko-KR" altLang="en-US" smtClean="0"/>
              <a:pPr/>
              <a:t>18</a:t>
            </a:fld>
            <a:endParaRPr lang="en-US"/>
          </a:p>
        </p:txBody>
      </p:sp>
    </p:spTree>
    <p:extLst>
      <p:ext uri="{BB962C8B-B14F-4D97-AF65-F5344CB8AC3E}">
        <p14:creationId xmlns:p14="http://schemas.microsoft.com/office/powerpoint/2010/main" val="2557445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Modeling &amp; Evaluation</a:t>
            </a:r>
            <a:br>
              <a:rPr lang="en-US">
                <a:ea typeface="맑은 고딕"/>
                <a:cs typeface="Calibri"/>
              </a:rPr>
            </a:br>
            <a:r>
              <a:rPr lang="en-US" i="1">
                <a:ea typeface="맑은 고딕"/>
                <a:cs typeface="Calibri"/>
              </a:rPr>
              <a:t>Models for Consideration</a:t>
            </a:r>
            <a:endParaRPr lang="en-US" i="1"/>
          </a:p>
        </p:txBody>
      </p:sp>
      <p:sp>
        <p:nvSpPr>
          <p:cNvPr id="2" name="Content Placeholder 5">
            <a:extLst>
              <a:ext uri="{FF2B5EF4-FFF2-40B4-BE49-F238E27FC236}">
                <a16:creationId xmlns:a16="http://schemas.microsoft.com/office/drawing/2014/main" id="{97976E57-C7BD-4CB2-ABEF-5772C4C7F2BF}"/>
              </a:ext>
            </a:extLst>
          </p:cNvPr>
          <p:cNvSpPr>
            <a:spLocks noGrp="1"/>
          </p:cNvSpPr>
          <p:nvPr>
            <p:ph idx="1"/>
          </p:nvPr>
        </p:nvSpPr>
        <p:spPr>
          <a:xfrm>
            <a:off x="411480" y="1283618"/>
            <a:ext cx="8275321" cy="2631434"/>
          </a:xfrm>
        </p:spPr>
        <p:txBody>
          <a:bodyPr vert="horz" lIns="91440" tIns="45720" rIns="91440" bIns="45720" rtlCol="0" anchor="t">
            <a:normAutofit/>
          </a:bodyPr>
          <a:lstStyle/>
          <a:p>
            <a:pPr latinLnBrk="0">
              <a:buFont typeface="Arial" panose="020B0604020202020204" pitchFamily="34" charset="0"/>
              <a:buChar char="•"/>
            </a:pPr>
            <a:r>
              <a:rPr lang="en-US" i="0">
                <a:solidFill>
                  <a:srgbClr val="000000"/>
                </a:solidFill>
                <a:latin typeface="Arial"/>
                <a:ea typeface="맑은 고딕"/>
                <a:cs typeface="Calibri"/>
              </a:rPr>
              <a:t>Our goal is to predict the sale price of a used car, which is a </a:t>
            </a:r>
            <a:r>
              <a:rPr lang="en-US" b="1" u="sng">
                <a:solidFill>
                  <a:srgbClr val="000000"/>
                </a:solidFill>
                <a:latin typeface="Arial"/>
                <a:ea typeface="맑은 고딕"/>
                <a:cs typeface="Calibri"/>
              </a:rPr>
              <a:t>supervised regression </a:t>
            </a:r>
            <a:r>
              <a:rPr lang="en-US" i="0">
                <a:solidFill>
                  <a:srgbClr val="000000"/>
                </a:solidFill>
                <a:latin typeface="Arial"/>
                <a:ea typeface="맑은 고딕"/>
                <a:cs typeface="Calibri"/>
              </a:rPr>
              <a:t>problem. We pick our models base on two considerations, </a:t>
            </a:r>
            <a:r>
              <a:rPr lang="en-US" u="sng">
                <a:solidFill>
                  <a:srgbClr val="000000"/>
                </a:solidFill>
                <a:latin typeface="Arial"/>
                <a:ea typeface="맑은 고딕"/>
                <a:cs typeface="Calibri"/>
              </a:rPr>
              <a:t>flexibility (accuracy)</a:t>
            </a:r>
            <a:r>
              <a:rPr lang="en-US" i="0">
                <a:solidFill>
                  <a:srgbClr val="000000"/>
                </a:solidFill>
                <a:latin typeface="Arial"/>
                <a:ea typeface="맑은 고딕"/>
                <a:cs typeface="Calibri"/>
              </a:rPr>
              <a:t> and </a:t>
            </a:r>
            <a:r>
              <a:rPr lang="en-US" u="sng">
                <a:solidFill>
                  <a:srgbClr val="000000"/>
                </a:solidFill>
                <a:latin typeface="Arial"/>
                <a:ea typeface="맑은 고딕"/>
                <a:cs typeface="Calibri"/>
              </a:rPr>
              <a:t>interpretability</a:t>
            </a:r>
            <a:r>
              <a:rPr lang="en-US" i="0">
                <a:solidFill>
                  <a:srgbClr val="000000"/>
                </a:solidFill>
                <a:latin typeface="Arial"/>
                <a:ea typeface="맑은 고딕"/>
                <a:cs typeface="Calibri"/>
              </a:rPr>
              <a:t>.</a:t>
            </a:r>
            <a:endParaRPr lang="en-US" i="0">
              <a:solidFill>
                <a:srgbClr val="000000"/>
              </a:solidFill>
              <a:latin typeface="Arial"/>
              <a:cs typeface="Calibri"/>
            </a:endParaRPr>
          </a:p>
          <a:p>
            <a:pPr marL="0" indent="0"/>
            <a:endParaRPr lang="en-US" i="0">
              <a:solidFill>
                <a:srgbClr val="000000"/>
              </a:solidFill>
              <a:latin typeface="Arial"/>
              <a:ea typeface="맑은 고딕"/>
              <a:cs typeface="Calibri"/>
            </a:endParaRPr>
          </a:p>
          <a:p>
            <a:pPr latinLnBrk="0">
              <a:buFont typeface="Arial" panose="020B0604020202020204" pitchFamily="34" charset="0"/>
              <a:buChar char="•"/>
            </a:pPr>
            <a:r>
              <a:rPr lang="en-US" i="0">
                <a:solidFill>
                  <a:srgbClr val="000000"/>
                </a:solidFill>
                <a:latin typeface="Arial"/>
                <a:ea typeface="맑은 고딕"/>
                <a:cs typeface="Calibri"/>
              </a:rPr>
              <a:t>We value </a:t>
            </a:r>
            <a:r>
              <a:rPr lang="en-US" u="sng">
                <a:solidFill>
                  <a:srgbClr val="000000"/>
                </a:solidFill>
                <a:latin typeface="Arial"/>
                <a:ea typeface="맑은 고딕"/>
                <a:cs typeface="Calibri"/>
              </a:rPr>
              <a:t>model accuracy over interpretability </a:t>
            </a:r>
            <a:r>
              <a:rPr lang="en-US" i="0">
                <a:solidFill>
                  <a:srgbClr val="000000"/>
                </a:solidFill>
                <a:latin typeface="Arial"/>
                <a:ea typeface="맑은 고딕"/>
                <a:cs typeface="Calibri"/>
              </a:rPr>
              <a:t>because:</a:t>
            </a:r>
          </a:p>
          <a:p>
            <a:pPr lvl="1" latinLnBrk="0">
              <a:buFont typeface="Arial" panose="020B0604020202020204" pitchFamily="34" charset="0"/>
              <a:buChar char="•"/>
            </a:pPr>
            <a:r>
              <a:rPr lang="en-US" i="0">
                <a:solidFill>
                  <a:srgbClr val="000000"/>
                </a:solidFill>
                <a:latin typeface="Arial"/>
                <a:ea typeface="맑은 고딕"/>
                <a:cs typeface="Calibri"/>
              </a:rPr>
              <a:t>The industry we are in doesn’t require we provide explanation for the decision we make.</a:t>
            </a:r>
          </a:p>
          <a:p>
            <a:pPr lvl="1" latinLnBrk="0">
              <a:buFont typeface="Arial" panose="020B0604020202020204" pitchFamily="34" charset="0"/>
              <a:buChar char="•"/>
            </a:pPr>
            <a:r>
              <a:rPr lang="en-US" i="0">
                <a:solidFill>
                  <a:srgbClr val="000000"/>
                </a:solidFill>
                <a:latin typeface="Arial"/>
                <a:ea typeface="맑은 고딕"/>
                <a:cs typeface="Calibri"/>
              </a:rPr>
              <a:t>Features of our used car dataset are easy to understand, thus making it easy for us to debug the model even without high model interpretability.</a:t>
            </a:r>
          </a:p>
          <a:p>
            <a:pPr lvl="1" latinLnBrk="0">
              <a:buFont typeface="Arial" panose="020B0604020202020204" pitchFamily="34" charset="0"/>
              <a:buChar char="•"/>
            </a:pPr>
            <a:endParaRPr lang="en-US" i="0">
              <a:solidFill>
                <a:srgbClr val="000000"/>
              </a:solidFill>
              <a:cs typeface="Calibri"/>
            </a:endParaRPr>
          </a:p>
          <a:p>
            <a:pPr marL="457200" lvl="1" indent="0" latinLnBrk="0"/>
            <a:endParaRPr lang="en-US" i="0">
              <a:solidFill>
                <a:srgbClr val="000000"/>
              </a:solidFill>
              <a:cs typeface="Calibri"/>
            </a:endParaRPr>
          </a:p>
          <a:p>
            <a:pPr latinLnBrk="0">
              <a:buFont typeface="Arial" panose="020B0604020202020204" pitchFamily="34" charset="0"/>
              <a:buChar char="•"/>
            </a:pPr>
            <a:endParaRPr lang="en-US" i="0">
              <a:solidFill>
                <a:srgbClr val="000000"/>
              </a:solidFill>
              <a:cs typeface="Calibri"/>
            </a:endParaRPr>
          </a:p>
        </p:txBody>
      </p:sp>
      <p:pic>
        <p:nvPicPr>
          <p:cNvPr id="4" name="Picture 3" descr="Graphical user interface, application, Teams&#10;&#10;Description automatically generated">
            <a:extLst>
              <a:ext uri="{FF2B5EF4-FFF2-40B4-BE49-F238E27FC236}">
                <a16:creationId xmlns:a16="http://schemas.microsoft.com/office/drawing/2014/main" id="{8BBDFD43-F83F-4959-9AB4-414699AF7F2B}"/>
              </a:ext>
            </a:extLst>
          </p:cNvPr>
          <p:cNvPicPr>
            <a:picLocks noChangeAspect="1"/>
          </p:cNvPicPr>
          <p:nvPr/>
        </p:nvPicPr>
        <p:blipFill>
          <a:blip r:embed="rId2"/>
          <a:stretch>
            <a:fillRect/>
          </a:stretch>
        </p:blipFill>
        <p:spPr>
          <a:xfrm>
            <a:off x="5469454" y="4316583"/>
            <a:ext cx="3639544" cy="2288207"/>
          </a:xfrm>
          <a:prstGeom prst="rect">
            <a:avLst/>
          </a:prstGeom>
        </p:spPr>
      </p:pic>
      <p:sp>
        <p:nvSpPr>
          <p:cNvPr id="6" name="TextBox 5">
            <a:extLst>
              <a:ext uri="{FF2B5EF4-FFF2-40B4-BE49-F238E27FC236}">
                <a16:creationId xmlns:a16="http://schemas.microsoft.com/office/drawing/2014/main" id="{5163C4A4-DB66-4B71-9AFA-6EA5114B7FA3}"/>
              </a:ext>
            </a:extLst>
          </p:cNvPr>
          <p:cNvSpPr txBox="1"/>
          <p:nvPr/>
        </p:nvSpPr>
        <p:spPr>
          <a:xfrm>
            <a:off x="5469454" y="4012951"/>
            <a:ext cx="3709547" cy="276999"/>
          </a:xfrm>
          <a:prstGeom prst="rect">
            <a:avLst/>
          </a:prstGeom>
          <a:noFill/>
        </p:spPr>
        <p:txBody>
          <a:bodyPr wrap="square" rtlCol="0">
            <a:spAutoFit/>
          </a:bodyPr>
          <a:lstStyle/>
          <a:p>
            <a:r>
              <a:rPr lang="en-US" sz="1200">
                <a:solidFill>
                  <a:srgbClr val="000000"/>
                </a:solidFill>
                <a:latin typeface="+mj-lt"/>
              </a:rPr>
              <a:t>Fig 1.  Flexibility vs. interpretability tradeoffs for models</a:t>
            </a:r>
          </a:p>
        </p:txBody>
      </p:sp>
      <p:sp>
        <p:nvSpPr>
          <p:cNvPr id="8" name="Oval 7">
            <a:extLst>
              <a:ext uri="{FF2B5EF4-FFF2-40B4-BE49-F238E27FC236}">
                <a16:creationId xmlns:a16="http://schemas.microsoft.com/office/drawing/2014/main" id="{62CC462D-6B7F-4055-B24B-2AEBC0783AF5}"/>
              </a:ext>
            </a:extLst>
          </p:cNvPr>
          <p:cNvSpPr/>
          <p:nvPr/>
        </p:nvSpPr>
        <p:spPr>
          <a:xfrm>
            <a:off x="7803474" y="5564710"/>
            <a:ext cx="958788" cy="2049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0" name="Oval 9">
            <a:extLst>
              <a:ext uri="{FF2B5EF4-FFF2-40B4-BE49-F238E27FC236}">
                <a16:creationId xmlns:a16="http://schemas.microsoft.com/office/drawing/2014/main" id="{574FB2B1-C677-42BA-A058-DA28BC76099C}"/>
              </a:ext>
            </a:extLst>
          </p:cNvPr>
          <p:cNvSpPr/>
          <p:nvPr/>
        </p:nvSpPr>
        <p:spPr>
          <a:xfrm>
            <a:off x="7520868" y="5796324"/>
            <a:ext cx="1090472" cy="2049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2" name="Oval 11">
            <a:extLst>
              <a:ext uri="{FF2B5EF4-FFF2-40B4-BE49-F238E27FC236}">
                <a16:creationId xmlns:a16="http://schemas.microsoft.com/office/drawing/2014/main" id="{164F5B52-1B65-4EF5-9BDC-C73A5651CE4C}"/>
              </a:ext>
            </a:extLst>
          </p:cNvPr>
          <p:cNvSpPr/>
          <p:nvPr/>
        </p:nvSpPr>
        <p:spPr>
          <a:xfrm>
            <a:off x="6455548" y="4873732"/>
            <a:ext cx="815264" cy="204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4" name="TextBox 13">
            <a:extLst>
              <a:ext uri="{FF2B5EF4-FFF2-40B4-BE49-F238E27FC236}">
                <a16:creationId xmlns:a16="http://schemas.microsoft.com/office/drawing/2014/main" id="{9DAD68AD-E8AE-450D-85A5-0CEB29D85F75}"/>
              </a:ext>
            </a:extLst>
          </p:cNvPr>
          <p:cNvSpPr txBox="1"/>
          <p:nvPr/>
        </p:nvSpPr>
        <p:spPr>
          <a:xfrm>
            <a:off x="456842" y="4151450"/>
            <a:ext cx="4665876" cy="1815882"/>
          </a:xfrm>
          <a:prstGeom prst="rect">
            <a:avLst/>
          </a:prstGeom>
          <a:noFill/>
        </p:spPr>
        <p:txBody>
          <a:bodyPr wrap="square" lIns="91440" tIns="45720" rIns="91440" bIns="45720" rtlCol="0" anchor="t">
            <a:spAutoFit/>
          </a:bodyPr>
          <a:lstStyle/>
          <a:p>
            <a:pPr marL="285750" indent="-285750" latinLnBrk="0">
              <a:buFont typeface="Arial" panose="020B0604020202020204" pitchFamily="34" charset="0"/>
              <a:buChar char="•"/>
            </a:pPr>
            <a:r>
              <a:rPr lang="en-US" sz="1600" i="0" dirty="0">
                <a:solidFill>
                  <a:srgbClr val="000000"/>
                </a:solidFill>
                <a:latin typeface="Arial"/>
                <a:cs typeface="Calibri"/>
              </a:rPr>
              <a:t>Models to consider are:</a:t>
            </a:r>
            <a:r>
              <a:rPr lang="en-US" sz="1600" dirty="0">
                <a:solidFill>
                  <a:srgbClr val="000000"/>
                </a:solidFill>
                <a:latin typeface="Arial"/>
                <a:cs typeface="Calibri"/>
              </a:rPr>
              <a:t> </a:t>
            </a:r>
            <a:endParaRPr lang="en-US" sz="1600" i="0" dirty="0">
              <a:solidFill>
                <a:srgbClr val="000000"/>
              </a:solidFill>
              <a:latin typeface="Arial"/>
              <a:cs typeface="Calibri"/>
            </a:endParaRPr>
          </a:p>
          <a:p>
            <a:pPr marL="742950" lvl="1" indent="-285750" latinLnBrk="0">
              <a:buFont typeface="Arial" panose="020B0604020202020204" pitchFamily="34" charset="0"/>
              <a:buChar char="•"/>
            </a:pPr>
            <a:r>
              <a:rPr lang="en-US" sz="1600" i="1" dirty="0">
                <a:solidFill>
                  <a:srgbClr val="000000"/>
                </a:solidFill>
                <a:latin typeface="Arial"/>
                <a:cs typeface="Calibri"/>
              </a:rPr>
              <a:t>Linear Regression</a:t>
            </a:r>
          </a:p>
          <a:p>
            <a:pPr marL="742950" lvl="1" indent="-285750" latinLnBrk="0">
              <a:buFont typeface="Arial" panose="020B0604020202020204" pitchFamily="34" charset="0"/>
              <a:buChar char="•"/>
            </a:pPr>
            <a:r>
              <a:rPr lang="en-US" sz="1600" i="1" dirty="0">
                <a:solidFill>
                  <a:srgbClr val="000000"/>
                </a:solidFill>
                <a:latin typeface="Arial"/>
                <a:cs typeface="Calibri"/>
              </a:rPr>
              <a:t>Support Vector Regression with linear kernel</a:t>
            </a:r>
          </a:p>
          <a:p>
            <a:pPr marL="742950" lvl="1" indent="-285750" latinLnBrk="0">
              <a:buFont typeface="Arial" panose="020B0604020202020204" pitchFamily="34" charset="0"/>
              <a:buChar char="•"/>
            </a:pPr>
            <a:r>
              <a:rPr lang="en-US" sz="1600" i="1" dirty="0">
                <a:solidFill>
                  <a:srgbClr val="000000"/>
                </a:solidFill>
                <a:latin typeface="Arial"/>
                <a:cs typeface="Calibri"/>
              </a:rPr>
              <a:t>Decision Trees Ensemble method </a:t>
            </a:r>
          </a:p>
          <a:p>
            <a:pPr marL="1200150" lvl="2" indent="-285750" latinLnBrk="0">
              <a:buFont typeface="Arial" panose="020B0604020202020204" pitchFamily="34" charset="0"/>
              <a:buChar char="•"/>
            </a:pPr>
            <a:r>
              <a:rPr lang="en-US" sz="1600" i="1" dirty="0">
                <a:solidFill>
                  <a:srgbClr val="000000"/>
                </a:solidFill>
                <a:latin typeface="Arial"/>
                <a:cs typeface="Calibri"/>
              </a:rPr>
              <a:t>Bagging Trees (Random Forest)</a:t>
            </a:r>
          </a:p>
          <a:p>
            <a:pPr marL="1200150" lvl="2" indent="-285750" latinLnBrk="0">
              <a:buFont typeface="Arial" panose="020B0604020202020204" pitchFamily="34" charset="0"/>
              <a:buChar char="•"/>
            </a:pPr>
            <a:r>
              <a:rPr lang="en-US" sz="1600" i="1" dirty="0">
                <a:solidFill>
                  <a:srgbClr val="000000"/>
                </a:solidFill>
                <a:latin typeface="Arial"/>
                <a:cs typeface="Calibri"/>
              </a:rPr>
              <a:t>Boosting Trees </a:t>
            </a:r>
          </a:p>
        </p:txBody>
      </p:sp>
      <p:sp>
        <p:nvSpPr>
          <p:cNvPr id="3" name="Slide Number Placeholder 2">
            <a:extLst>
              <a:ext uri="{FF2B5EF4-FFF2-40B4-BE49-F238E27FC236}">
                <a16:creationId xmlns:a16="http://schemas.microsoft.com/office/drawing/2014/main" id="{B87F11CE-AF21-4DF2-AFF5-0BCCDD37962A}"/>
              </a:ext>
            </a:extLst>
          </p:cNvPr>
          <p:cNvSpPr>
            <a:spLocks noGrp="1"/>
          </p:cNvSpPr>
          <p:nvPr>
            <p:ph type="sldNum" sz="quarter" idx="12"/>
          </p:nvPr>
        </p:nvSpPr>
        <p:spPr/>
        <p:txBody>
          <a:bodyPr/>
          <a:lstStyle/>
          <a:p>
            <a:fld id="{EE6BC638-39B7-4287-91A7-2A3DDA573295}" type="slidenum">
              <a:rPr lang="ko-KR" altLang="en-US" smtClean="0"/>
              <a:pPr/>
              <a:t>19</a:t>
            </a:fld>
            <a:endParaRPr lang="en-US"/>
          </a:p>
        </p:txBody>
      </p:sp>
    </p:spTree>
    <p:extLst>
      <p:ext uri="{BB962C8B-B14F-4D97-AF65-F5344CB8AC3E}">
        <p14:creationId xmlns:p14="http://schemas.microsoft.com/office/powerpoint/2010/main" val="1677870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588224" y="205773"/>
            <a:ext cx="2223980" cy="553998"/>
          </a:xfrm>
          <a:prstGeom prst="rect">
            <a:avLst/>
          </a:prstGeom>
          <a:noFill/>
        </p:spPr>
        <p:txBody>
          <a:bodyPr wrap="square" rtlCol="0">
            <a:spAutoFit/>
          </a:bodyPr>
          <a:lstStyle/>
          <a:p>
            <a:pPr algn="ctr"/>
            <a:r>
              <a:rPr lang="en-US" altLang="ko-KR" sz="3000" b="1">
                <a:solidFill>
                  <a:srgbClr val="0151A8"/>
                </a:solidFill>
                <a:latin typeface="+mj-lt"/>
                <a:ea typeface="맑은 고딕" pitchFamily="50" charset="-127"/>
              </a:rPr>
              <a:t>CONTENTS</a:t>
            </a:r>
            <a:endParaRPr lang="ko-KR" altLang="en-US" sz="3000" b="1">
              <a:solidFill>
                <a:srgbClr val="0151A8"/>
              </a:solidFill>
              <a:latin typeface="+mj-lt"/>
              <a:ea typeface="맑은 고딕" pitchFamily="50" charset="-127"/>
            </a:endParaRPr>
          </a:p>
        </p:txBody>
      </p:sp>
      <p:grpSp>
        <p:nvGrpSpPr>
          <p:cNvPr id="3" name="그룹 2"/>
          <p:cNvGrpSpPr/>
          <p:nvPr/>
        </p:nvGrpSpPr>
        <p:grpSpPr>
          <a:xfrm>
            <a:off x="3059832" y="528485"/>
            <a:ext cx="6084168" cy="992867"/>
            <a:chOff x="3059832" y="1367100"/>
            <a:chExt cx="6084168" cy="992867"/>
          </a:xfrm>
        </p:grpSpPr>
        <p:sp>
          <p:nvSpPr>
            <p:cNvPr id="87" name="TextBox 13"/>
            <p:cNvSpPr txBox="1">
              <a:spLocks noChangeArrowheads="1"/>
            </p:cNvSpPr>
            <p:nvPr/>
          </p:nvSpPr>
          <p:spPr bwMode="auto">
            <a:xfrm>
              <a:off x="3059832" y="1367100"/>
              <a:ext cx="508473" cy="477054"/>
            </a:xfrm>
            <a:prstGeom prst="rect">
              <a:avLst/>
            </a:prstGeom>
            <a:noFill/>
            <a:ln w="9525">
              <a:noFill/>
              <a:miter lim="800000"/>
              <a:headEnd/>
              <a:tailEnd/>
            </a:ln>
          </p:spPr>
          <p:txBody>
            <a:bodyPr wrap="none">
              <a:spAutoFit/>
            </a:bodyPr>
            <a:lstStyle/>
            <a:p>
              <a:r>
                <a:rPr lang="en-US" altLang="ko-KR" sz="2500" b="1">
                  <a:solidFill>
                    <a:srgbClr val="0151A8"/>
                  </a:solidFill>
                  <a:latin typeface="+mj-lt"/>
                  <a:ea typeface="맑은 고딕" pitchFamily="50" charset="-127"/>
                </a:rPr>
                <a:t>01</a:t>
              </a:r>
              <a:endParaRPr lang="ko-KR" altLang="en-US" sz="2500" b="1">
                <a:solidFill>
                  <a:srgbClr val="0151A8"/>
                </a:solidFill>
                <a:latin typeface="+mj-lt"/>
                <a:ea typeface="맑은 고딕" pitchFamily="50" charset="-127"/>
              </a:endParaRPr>
            </a:p>
          </p:txBody>
        </p:sp>
        <p:sp>
          <p:nvSpPr>
            <p:cNvPr id="88" name="Text Box 5"/>
            <p:cNvSpPr txBox="1">
              <a:spLocks noChangeArrowheads="1"/>
            </p:cNvSpPr>
            <p:nvPr/>
          </p:nvSpPr>
          <p:spPr bwMode="auto">
            <a:xfrm>
              <a:off x="3735270" y="1652081"/>
              <a:ext cx="4792616" cy="707886"/>
            </a:xfrm>
            <a:prstGeom prst="rect">
              <a:avLst/>
            </a:prstGeom>
            <a:noFill/>
            <a:ln w="9525">
              <a:noFill/>
              <a:miter lim="800000"/>
              <a:headEnd/>
              <a:tailEnd/>
            </a:ln>
          </p:spPr>
          <p:txBody>
            <a:bodyPr wrap="square" lIns="91440" tIns="45720" rIns="91440" bIns="45720" anchor="t">
              <a:spAutoFit/>
            </a:bodyPr>
            <a:lstStyle/>
            <a:p>
              <a:pPr>
                <a:defRPr/>
              </a:pPr>
              <a:r>
                <a:rPr lang="en-US" sz="1400" b="1">
                  <a:latin typeface="Arial"/>
                  <a:ea typeface="맑은 고딕"/>
                  <a:cs typeface="Arial"/>
                </a:rPr>
                <a:t>Executive Summary </a:t>
              </a:r>
              <a:endParaRPr lang="en-US" sz="1400" b="1">
                <a:latin typeface="Arial"/>
                <a:ea typeface="맑은 고딕" pitchFamily="50" charset="-127"/>
                <a:cs typeface="Arial"/>
              </a:endParaRPr>
            </a:p>
            <a:p>
              <a:pPr marL="285750" indent="-285750">
                <a:buFont typeface="Arial"/>
                <a:buChar char="•"/>
                <a:defRPr/>
              </a:pPr>
              <a:r>
                <a:rPr lang="en-US" sz="1300">
                  <a:latin typeface="Arial"/>
                  <a:ea typeface="맑은 고딕"/>
                  <a:cs typeface="Arial"/>
                </a:rPr>
                <a:t>Background</a:t>
              </a:r>
            </a:p>
            <a:p>
              <a:pPr marL="285750" indent="-285750">
                <a:buFont typeface="Arial"/>
                <a:buChar char="•"/>
                <a:defRPr/>
              </a:pPr>
              <a:r>
                <a:rPr lang="en-US" sz="1300">
                  <a:latin typeface="Arial"/>
                  <a:ea typeface="맑은 고딕"/>
                  <a:cs typeface="Arial"/>
                </a:rPr>
                <a:t>Business Problems</a:t>
              </a:r>
              <a:endParaRPr lang="en-US" sz="1300">
                <a:cs typeface="Calibri Light"/>
              </a:endParaRPr>
            </a:p>
          </p:txBody>
        </p:sp>
        <p:cxnSp>
          <p:nvCxnSpPr>
            <p:cNvPr id="106" name="직선 연결선 105"/>
            <p:cNvCxnSpPr/>
            <p:nvPr/>
          </p:nvCxnSpPr>
          <p:spPr>
            <a:xfrm>
              <a:off x="3637349" y="1574383"/>
              <a:ext cx="5506651" cy="0"/>
            </a:xfrm>
            <a:prstGeom prst="line">
              <a:avLst/>
            </a:prstGeom>
            <a:ln>
              <a:solidFill>
                <a:srgbClr val="0151A8"/>
              </a:solidFill>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3059832" y="1872024"/>
            <a:ext cx="6084168" cy="1193729"/>
            <a:chOff x="3059832" y="2136720"/>
            <a:chExt cx="6084168" cy="1190355"/>
          </a:xfrm>
        </p:grpSpPr>
        <p:sp>
          <p:nvSpPr>
            <p:cNvPr id="90" name="TextBox 13"/>
            <p:cNvSpPr txBox="1">
              <a:spLocks noChangeArrowheads="1"/>
            </p:cNvSpPr>
            <p:nvPr/>
          </p:nvSpPr>
          <p:spPr bwMode="auto">
            <a:xfrm>
              <a:off x="3059832" y="2136720"/>
              <a:ext cx="508473" cy="477054"/>
            </a:xfrm>
            <a:prstGeom prst="rect">
              <a:avLst/>
            </a:prstGeom>
            <a:noFill/>
            <a:ln w="9525">
              <a:noFill/>
              <a:miter lim="800000"/>
              <a:headEnd/>
              <a:tailEnd/>
            </a:ln>
          </p:spPr>
          <p:txBody>
            <a:bodyPr wrap="none" lIns="91440" tIns="45720" rIns="91440" bIns="45720" anchor="t">
              <a:spAutoFit/>
            </a:bodyPr>
            <a:lstStyle/>
            <a:p>
              <a:r>
                <a:rPr lang="en-US" altLang="ko-KR" sz="2500" b="1">
                  <a:solidFill>
                    <a:srgbClr val="0151A8"/>
                  </a:solidFill>
                  <a:latin typeface="+mj-lt"/>
                  <a:ea typeface="맑은 고딕"/>
                </a:rPr>
                <a:t>03</a:t>
              </a:r>
              <a:endParaRPr lang="ko-KR" altLang="en-US" sz="2500" b="1">
                <a:solidFill>
                  <a:srgbClr val="0151A8"/>
                </a:solidFill>
                <a:latin typeface="+mj-lt"/>
                <a:ea typeface="맑은 고딕" pitchFamily="50" charset="-127"/>
              </a:endParaRPr>
            </a:p>
          </p:txBody>
        </p:sp>
        <p:sp>
          <p:nvSpPr>
            <p:cNvPr id="91" name="Text Box 5"/>
            <p:cNvSpPr txBox="1">
              <a:spLocks noChangeArrowheads="1"/>
            </p:cNvSpPr>
            <p:nvPr/>
          </p:nvSpPr>
          <p:spPr bwMode="auto">
            <a:xfrm>
              <a:off x="3735270" y="2421701"/>
              <a:ext cx="3394705" cy="905374"/>
            </a:xfrm>
            <a:prstGeom prst="rect">
              <a:avLst/>
            </a:prstGeom>
            <a:noFill/>
            <a:ln w="9525">
              <a:noFill/>
              <a:miter lim="800000"/>
              <a:headEnd/>
              <a:tailEnd/>
            </a:ln>
          </p:spPr>
          <p:txBody>
            <a:bodyPr wrap="square" lIns="91440" tIns="45720" rIns="91440" bIns="45720" anchor="t">
              <a:spAutoFit/>
            </a:bodyPr>
            <a:lstStyle/>
            <a:p>
              <a:pPr>
                <a:defRPr/>
              </a:pPr>
              <a:r>
                <a:rPr lang="en-US" sz="1400" b="1">
                  <a:latin typeface="Arial"/>
                  <a:ea typeface="맑은 고딕"/>
                  <a:cs typeface="Arial"/>
                </a:rPr>
                <a:t>Explanatory Data Analysis</a:t>
              </a:r>
            </a:p>
            <a:p>
              <a:pPr marL="285750" indent="-285750">
                <a:buFont typeface="Arial"/>
                <a:buChar char="•"/>
                <a:defRPr/>
              </a:pPr>
              <a:r>
                <a:rPr lang="en-US" sz="1300">
                  <a:latin typeface="Arial"/>
                  <a:ea typeface="맑은 고딕"/>
                  <a:cs typeface="Arial"/>
                </a:rPr>
                <a:t>Statistical Summary </a:t>
              </a:r>
              <a:endParaRPr lang="en-US" sz="1300">
                <a:latin typeface="Arial"/>
                <a:ea typeface="맑은 고딕" pitchFamily="50" charset="-127"/>
                <a:cs typeface="Calibri"/>
              </a:endParaRPr>
            </a:p>
            <a:p>
              <a:pPr marL="285750" indent="-285750">
                <a:buFont typeface="Arial"/>
                <a:buChar char="•"/>
                <a:defRPr/>
              </a:pPr>
              <a:r>
                <a:rPr lang="en-US" sz="1300">
                  <a:latin typeface="Arial"/>
                  <a:ea typeface="맑은 고딕"/>
                  <a:cs typeface="Arial"/>
                </a:rPr>
                <a:t>Clustering Summary </a:t>
              </a:r>
              <a:endParaRPr lang="en-US" sz="1300">
                <a:latin typeface="Arial"/>
                <a:ea typeface="맑은 고딕" pitchFamily="50" charset="-127"/>
                <a:cs typeface="Calibri"/>
              </a:endParaRPr>
            </a:p>
            <a:p>
              <a:pPr marL="285750" indent="-285750">
                <a:buFont typeface="Arial"/>
                <a:buChar char="•"/>
                <a:defRPr/>
              </a:pPr>
              <a:r>
                <a:rPr lang="en-US" sz="1300">
                  <a:latin typeface="Arial"/>
                  <a:ea typeface="맑은 고딕"/>
                  <a:cs typeface="Arial"/>
                </a:rPr>
                <a:t>Topic Modeling </a:t>
              </a:r>
              <a:endParaRPr lang="en-US" sz="1300">
                <a:latin typeface="Arial"/>
                <a:ea typeface="맑은 고딕" pitchFamily="50" charset="-127"/>
                <a:cs typeface="Calibri"/>
              </a:endParaRPr>
            </a:p>
          </p:txBody>
        </p:sp>
        <p:cxnSp>
          <p:nvCxnSpPr>
            <p:cNvPr id="107" name="직선 연결선 106"/>
            <p:cNvCxnSpPr/>
            <p:nvPr/>
          </p:nvCxnSpPr>
          <p:spPr>
            <a:xfrm>
              <a:off x="3637349" y="2351623"/>
              <a:ext cx="5506651" cy="0"/>
            </a:xfrm>
            <a:prstGeom prst="line">
              <a:avLst/>
            </a:prstGeom>
            <a:ln>
              <a:solidFill>
                <a:srgbClr val="0151A8"/>
              </a:solidFill>
            </a:ln>
          </p:spPr>
          <p:style>
            <a:lnRef idx="1">
              <a:schemeClr val="accent1"/>
            </a:lnRef>
            <a:fillRef idx="0">
              <a:schemeClr val="accent1"/>
            </a:fillRef>
            <a:effectRef idx="0">
              <a:schemeClr val="accent1"/>
            </a:effectRef>
            <a:fontRef idx="minor">
              <a:schemeClr val="tx1"/>
            </a:fontRef>
          </p:style>
        </p:cxnSp>
      </p:grpSp>
      <p:grpSp>
        <p:nvGrpSpPr>
          <p:cNvPr id="5" name="그룹 4"/>
          <p:cNvGrpSpPr/>
          <p:nvPr/>
        </p:nvGrpSpPr>
        <p:grpSpPr>
          <a:xfrm>
            <a:off x="3059832" y="2955066"/>
            <a:ext cx="6084168" cy="1239896"/>
            <a:chOff x="3059832" y="2894910"/>
            <a:chExt cx="6084168" cy="1236392"/>
          </a:xfrm>
        </p:grpSpPr>
        <p:sp>
          <p:nvSpPr>
            <p:cNvPr id="93" name="TextBox 13"/>
            <p:cNvSpPr txBox="1">
              <a:spLocks noChangeArrowheads="1"/>
            </p:cNvSpPr>
            <p:nvPr/>
          </p:nvSpPr>
          <p:spPr bwMode="auto">
            <a:xfrm>
              <a:off x="3059832" y="2894910"/>
              <a:ext cx="508473" cy="477054"/>
            </a:xfrm>
            <a:prstGeom prst="rect">
              <a:avLst/>
            </a:prstGeom>
            <a:noFill/>
            <a:ln w="9525">
              <a:noFill/>
              <a:miter lim="800000"/>
              <a:headEnd/>
              <a:tailEnd/>
            </a:ln>
          </p:spPr>
          <p:txBody>
            <a:bodyPr wrap="none" lIns="91440" tIns="45720" rIns="91440" bIns="45720" anchor="t">
              <a:spAutoFit/>
            </a:bodyPr>
            <a:lstStyle/>
            <a:p>
              <a:r>
                <a:rPr lang="en-US" altLang="ko-KR" sz="2500" b="1">
                  <a:solidFill>
                    <a:srgbClr val="0151A8"/>
                  </a:solidFill>
                  <a:latin typeface="+mj-lt"/>
                  <a:ea typeface="맑은 고딕"/>
                </a:rPr>
                <a:t>04</a:t>
              </a:r>
              <a:endParaRPr lang="ko-KR" altLang="en-US" sz="2500" b="1">
                <a:solidFill>
                  <a:srgbClr val="0151A8"/>
                </a:solidFill>
                <a:latin typeface="+mj-lt"/>
                <a:ea typeface="맑은 고딕" pitchFamily="50" charset="-127"/>
              </a:endParaRPr>
            </a:p>
          </p:txBody>
        </p:sp>
        <p:sp>
          <p:nvSpPr>
            <p:cNvPr id="94" name="Text Box 5"/>
            <p:cNvSpPr txBox="1">
              <a:spLocks noChangeArrowheads="1"/>
            </p:cNvSpPr>
            <p:nvPr/>
          </p:nvSpPr>
          <p:spPr bwMode="auto">
            <a:xfrm>
              <a:off x="3735270" y="3179891"/>
              <a:ext cx="4217277" cy="951411"/>
            </a:xfrm>
            <a:prstGeom prst="rect">
              <a:avLst/>
            </a:prstGeom>
            <a:noFill/>
            <a:ln w="9525">
              <a:noFill/>
              <a:miter lim="800000"/>
              <a:headEnd/>
              <a:tailEnd/>
            </a:ln>
          </p:spPr>
          <p:txBody>
            <a:bodyPr wrap="square" lIns="91440" tIns="45720" rIns="91440" bIns="45720" anchor="t">
              <a:spAutoFit/>
            </a:bodyPr>
            <a:lstStyle/>
            <a:p>
              <a:pPr>
                <a:defRPr/>
              </a:pPr>
              <a:r>
                <a:rPr lang="en-US" sz="1400" b="1">
                  <a:latin typeface="Arial"/>
                  <a:ea typeface="맑은 고딕"/>
                  <a:cs typeface="Arial"/>
                </a:rPr>
                <a:t>Data Preprocessing &amp; Feature Engineering</a:t>
              </a:r>
              <a:endParaRPr lang="en-US" sz="1400" b="1">
                <a:latin typeface="Arial"/>
                <a:ea typeface="맑은 고딕" pitchFamily="50" charset="-127"/>
                <a:cs typeface="Arial"/>
              </a:endParaRPr>
            </a:p>
            <a:p>
              <a:pPr marL="285750" indent="-285750">
                <a:buFont typeface="Arial"/>
                <a:buChar char="•"/>
                <a:defRPr/>
              </a:pPr>
              <a:r>
                <a:rPr lang="en-US" sz="1300">
                  <a:latin typeface="Arial"/>
                  <a:ea typeface="맑은 고딕"/>
                  <a:cs typeface="Arial"/>
                </a:rPr>
                <a:t>Pre-Modeling </a:t>
              </a:r>
              <a:endParaRPr lang="en-US" sz="1300">
                <a:latin typeface="Arial"/>
                <a:ea typeface="맑은 고딕" pitchFamily="50" charset="-127"/>
                <a:cs typeface="Calibri"/>
              </a:endParaRPr>
            </a:p>
            <a:p>
              <a:pPr marL="285750" indent="-285750">
                <a:buFont typeface="Arial"/>
                <a:buChar char="•"/>
                <a:defRPr/>
              </a:pPr>
              <a:r>
                <a:rPr lang="en-US" sz="1300">
                  <a:latin typeface="Arial"/>
                  <a:ea typeface="맑은 고딕"/>
                  <a:cs typeface="Arial"/>
                </a:rPr>
                <a:t>Re-engineering </a:t>
              </a:r>
            </a:p>
            <a:p>
              <a:pPr>
                <a:defRPr/>
              </a:pPr>
              <a:endParaRPr lang="en-US" altLang="ko-KR" sz="1400" b="1">
                <a:solidFill>
                  <a:schemeClr val="accent5">
                    <a:lumMod val="75000"/>
                  </a:schemeClr>
                </a:solidFill>
                <a:latin typeface="+mj-lt"/>
                <a:ea typeface="맑은 고딕" pitchFamily="50" charset="-127"/>
              </a:endParaRPr>
            </a:p>
          </p:txBody>
        </p:sp>
        <p:cxnSp>
          <p:nvCxnSpPr>
            <p:cNvPr id="108" name="직선 연결선 107"/>
            <p:cNvCxnSpPr/>
            <p:nvPr/>
          </p:nvCxnSpPr>
          <p:spPr>
            <a:xfrm>
              <a:off x="3637349" y="3083143"/>
              <a:ext cx="5506651" cy="0"/>
            </a:xfrm>
            <a:prstGeom prst="line">
              <a:avLst/>
            </a:prstGeom>
            <a:ln>
              <a:solidFill>
                <a:srgbClr val="0151A8"/>
              </a:solidFill>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3059832" y="3829765"/>
            <a:ext cx="6084168" cy="992867"/>
            <a:chOff x="3059832" y="3649290"/>
            <a:chExt cx="6084168" cy="992867"/>
          </a:xfrm>
        </p:grpSpPr>
        <p:sp>
          <p:nvSpPr>
            <p:cNvPr id="96" name="TextBox 13"/>
            <p:cNvSpPr txBox="1">
              <a:spLocks noChangeArrowheads="1"/>
            </p:cNvSpPr>
            <p:nvPr/>
          </p:nvSpPr>
          <p:spPr bwMode="auto">
            <a:xfrm>
              <a:off x="3059832" y="3649290"/>
              <a:ext cx="508473" cy="477054"/>
            </a:xfrm>
            <a:prstGeom prst="rect">
              <a:avLst/>
            </a:prstGeom>
            <a:noFill/>
            <a:ln w="9525">
              <a:noFill/>
              <a:miter lim="800000"/>
              <a:headEnd/>
              <a:tailEnd/>
            </a:ln>
          </p:spPr>
          <p:txBody>
            <a:bodyPr wrap="none" lIns="91440" tIns="45720" rIns="91440" bIns="45720" anchor="t">
              <a:spAutoFit/>
            </a:bodyPr>
            <a:lstStyle/>
            <a:p>
              <a:r>
                <a:rPr lang="en-US" altLang="ko-KR" sz="2500" b="1">
                  <a:solidFill>
                    <a:srgbClr val="0151A8"/>
                  </a:solidFill>
                  <a:latin typeface="+mj-lt"/>
                  <a:ea typeface="맑은 고딕"/>
                </a:rPr>
                <a:t>05</a:t>
              </a:r>
              <a:endParaRPr lang="ko-KR" altLang="en-US" sz="2500" b="1">
                <a:solidFill>
                  <a:srgbClr val="0151A8"/>
                </a:solidFill>
                <a:latin typeface="+mj-lt"/>
                <a:ea typeface="맑은 고딕" pitchFamily="50" charset="-127"/>
              </a:endParaRPr>
            </a:p>
          </p:txBody>
        </p:sp>
        <p:sp>
          <p:nvSpPr>
            <p:cNvPr id="97" name="Text Box 5"/>
            <p:cNvSpPr txBox="1">
              <a:spLocks noChangeArrowheads="1"/>
            </p:cNvSpPr>
            <p:nvPr/>
          </p:nvSpPr>
          <p:spPr bwMode="auto">
            <a:xfrm>
              <a:off x="3735270" y="3934271"/>
              <a:ext cx="3435224" cy="707886"/>
            </a:xfrm>
            <a:prstGeom prst="rect">
              <a:avLst/>
            </a:prstGeom>
            <a:noFill/>
            <a:ln w="9525">
              <a:noFill/>
              <a:miter lim="800000"/>
              <a:headEnd/>
              <a:tailEnd/>
            </a:ln>
          </p:spPr>
          <p:txBody>
            <a:bodyPr wrap="square" lIns="91440" tIns="45720" rIns="91440" bIns="45720" anchor="t">
              <a:spAutoFit/>
            </a:bodyPr>
            <a:lstStyle/>
            <a:p>
              <a:pPr>
                <a:defRPr/>
              </a:pPr>
              <a:r>
                <a:rPr lang="en-US" sz="1400" b="1">
                  <a:latin typeface="Arial"/>
                  <a:ea typeface="맑은 고딕"/>
                  <a:cs typeface="Arial"/>
                </a:rPr>
                <a:t>Modeling &amp; Evaluation </a:t>
              </a:r>
              <a:endParaRPr lang="en-US" sz="1400" b="1">
                <a:latin typeface="Calibri"/>
                <a:ea typeface="맑은 고딕" pitchFamily="50" charset="-127"/>
                <a:cs typeface="Calibri"/>
              </a:endParaRPr>
            </a:p>
            <a:p>
              <a:pPr marL="285750" indent="-285750">
                <a:buFont typeface="Arial"/>
                <a:buChar char="•"/>
                <a:defRPr/>
              </a:pPr>
              <a:r>
                <a:rPr lang="en-US" sz="1300">
                  <a:latin typeface="Arial"/>
                  <a:ea typeface="맑은 고딕"/>
                  <a:cs typeface="Arial"/>
                </a:rPr>
                <a:t>Result Comparison </a:t>
              </a:r>
              <a:endParaRPr lang="en-US" sz="1300">
                <a:latin typeface="Arial"/>
                <a:ea typeface="맑은 고딕"/>
                <a:cs typeface="Calibri"/>
              </a:endParaRPr>
            </a:p>
            <a:p>
              <a:pPr marL="285750" indent="-285750">
                <a:buFont typeface="Arial"/>
                <a:buChar char="•"/>
                <a:defRPr/>
              </a:pPr>
              <a:r>
                <a:rPr lang="en-US" sz="1300">
                  <a:latin typeface="Arial"/>
                  <a:ea typeface="맑은 고딕"/>
                  <a:cs typeface="Arial"/>
                </a:rPr>
                <a:t>Evaluation Criteria</a:t>
              </a:r>
              <a:endParaRPr lang="en-US" sz="1300">
                <a:latin typeface="Arial"/>
                <a:ea typeface="맑은 고딕"/>
                <a:cs typeface="Calibri"/>
              </a:endParaRPr>
            </a:p>
          </p:txBody>
        </p:sp>
        <p:cxnSp>
          <p:nvCxnSpPr>
            <p:cNvPr id="109" name="직선 연결선 108"/>
            <p:cNvCxnSpPr/>
            <p:nvPr/>
          </p:nvCxnSpPr>
          <p:spPr>
            <a:xfrm>
              <a:off x="3637349" y="3860383"/>
              <a:ext cx="5506651" cy="0"/>
            </a:xfrm>
            <a:prstGeom prst="line">
              <a:avLst/>
            </a:prstGeom>
            <a:ln>
              <a:solidFill>
                <a:srgbClr val="0151A8"/>
              </a:solidFill>
            </a:ln>
          </p:spPr>
          <p:style>
            <a:lnRef idx="1">
              <a:schemeClr val="accent1"/>
            </a:lnRef>
            <a:fillRef idx="0">
              <a:schemeClr val="accent1"/>
            </a:fillRef>
            <a:effectRef idx="0">
              <a:schemeClr val="accent1"/>
            </a:effectRef>
            <a:fontRef idx="minor">
              <a:schemeClr val="tx1"/>
            </a:fontRef>
          </p:style>
        </p:cxnSp>
      </p:grpSp>
      <p:grpSp>
        <p:nvGrpSpPr>
          <p:cNvPr id="8" name="그룹 7"/>
          <p:cNvGrpSpPr/>
          <p:nvPr/>
        </p:nvGrpSpPr>
        <p:grpSpPr>
          <a:xfrm>
            <a:off x="3059832" y="4746168"/>
            <a:ext cx="6084168" cy="1454532"/>
            <a:chOff x="3059832" y="4373190"/>
            <a:chExt cx="6084168" cy="1454532"/>
          </a:xfrm>
        </p:grpSpPr>
        <p:sp>
          <p:nvSpPr>
            <p:cNvPr id="103" name="TextBox 13"/>
            <p:cNvSpPr txBox="1">
              <a:spLocks noChangeArrowheads="1"/>
            </p:cNvSpPr>
            <p:nvPr/>
          </p:nvSpPr>
          <p:spPr bwMode="auto">
            <a:xfrm>
              <a:off x="3059832" y="4373190"/>
              <a:ext cx="508473" cy="477054"/>
            </a:xfrm>
            <a:prstGeom prst="rect">
              <a:avLst/>
            </a:prstGeom>
            <a:noFill/>
            <a:ln w="9525">
              <a:noFill/>
              <a:miter lim="800000"/>
              <a:headEnd/>
              <a:tailEnd/>
            </a:ln>
          </p:spPr>
          <p:txBody>
            <a:bodyPr wrap="none" lIns="91440" tIns="45720" rIns="91440" bIns="45720" anchor="t">
              <a:spAutoFit/>
            </a:bodyPr>
            <a:lstStyle/>
            <a:p>
              <a:r>
                <a:rPr lang="en-US" altLang="ko-KR" sz="2500" b="1">
                  <a:solidFill>
                    <a:srgbClr val="0151A8"/>
                  </a:solidFill>
                  <a:latin typeface="+mj-lt"/>
                  <a:ea typeface="맑은 고딕"/>
                </a:rPr>
                <a:t>06</a:t>
              </a:r>
              <a:endParaRPr lang="ko-KR" altLang="en-US" sz="2500" b="1">
                <a:solidFill>
                  <a:srgbClr val="0151A8"/>
                </a:solidFill>
                <a:latin typeface="+mj-lt"/>
                <a:ea typeface="맑은 고딕" pitchFamily="50" charset="-127"/>
              </a:endParaRPr>
            </a:p>
          </p:txBody>
        </p:sp>
        <p:sp>
          <p:nvSpPr>
            <p:cNvPr id="104" name="Text Box 5"/>
            <p:cNvSpPr txBox="1">
              <a:spLocks noChangeArrowheads="1"/>
            </p:cNvSpPr>
            <p:nvPr/>
          </p:nvSpPr>
          <p:spPr bwMode="auto">
            <a:xfrm>
              <a:off x="3735270" y="4658171"/>
              <a:ext cx="3910472" cy="1169551"/>
            </a:xfrm>
            <a:prstGeom prst="rect">
              <a:avLst/>
            </a:prstGeom>
            <a:noFill/>
            <a:ln w="9525">
              <a:noFill/>
              <a:miter lim="800000"/>
              <a:headEnd/>
              <a:tailEnd/>
            </a:ln>
          </p:spPr>
          <p:txBody>
            <a:bodyPr wrap="square" lIns="91440" tIns="45720" rIns="91440" bIns="45720" anchor="t">
              <a:spAutoFit/>
            </a:bodyPr>
            <a:lstStyle/>
            <a:p>
              <a:pPr>
                <a:defRPr/>
              </a:pPr>
              <a:r>
                <a:rPr lang="en-US" sz="1400" b="1" dirty="0">
                  <a:latin typeface="Arial"/>
                  <a:ea typeface="맑은 고딕"/>
                  <a:cs typeface="Calibri"/>
                </a:rPr>
                <a:t>Insights &amp; Recommendations</a:t>
              </a:r>
            </a:p>
            <a:p>
              <a:pPr marL="285750" indent="-285750">
                <a:buFont typeface="Arial"/>
                <a:buChar char="•"/>
                <a:defRPr/>
              </a:pPr>
              <a:r>
                <a:rPr lang="en-US" sz="1300" dirty="0">
                  <a:latin typeface="Arial"/>
                  <a:ea typeface="맑은 고딕"/>
                  <a:cs typeface="Arial"/>
                </a:rPr>
                <a:t>Key findings &amp; Challenges</a:t>
              </a:r>
            </a:p>
            <a:p>
              <a:pPr marL="285750" indent="-285750">
                <a:buFont typeface="Arial"/>
                <a:buChar char="•"/>
                <a:defRPr/>
              </a:pPr>
              <a:r>
                <a:rPr lang="en-US" sz="1300" dirty="0">
                  <a:latin typeface="Arial"/>
                  <a:ea typeface="맑은 고딕"/>
                  <a:cs typeface="Calibri"/>
                </a:rPr>
                <a:t>Recommendations </a:t>
              </a:r>
              <a:endParaRPr lang="en-US" sz="1300" dirty="0">
                <a:latin typeface="Arial"/>
                <a:ea typeface="맑은 고딕" pitchFamily="50" charset="-127"/>
                <a:cs typeface="Calibri"/>
              </a:endParaRPr>
            </a:p>
            <a:p>
              <a:pPr>
                <a:defRPr/>
              </a:pPr>
              <a:endParaRPr lang="en-US" sz="1400" b="1">
                <a:solidFill>
                  <a:schemeClr val="accent5">
                    <a:lumMod val="75000"/>
                  </a:schemeClr>
                </a:solidFill>
                <a:latin typeface="+mj-lt"/>
                <a:ea typeface="맑은 고딕" pitchFamily="50" charset="-127"/>
                <a:cs typeface="Calibri"/>
              </a:endParaRPr>
            </a:p>
            <a:p>
              <a:pPr>
                <a:defRPr/>
              </a:pPr>
              <a:endParaRPr lang="en-US" altLang="ko-KR" sz="1400" b="1">
                <a:solidFill>
                  <a:schemeClr val="accent5">
                    <a:lumMod val="75000"/>
                  </a:schemeClr>
                </a:solidFill>
                <a:latin typeface="+mj-lt"/>
                <a:ea typeface="맑은 고딕" pitchFamily="50" charset="-127"/>
                <a:cs typeface="Calibri"/>
              </a:endParaRPr>
            </a:p>
          </p:txBody>
        </p:sp>
        <p:cxnSp>
          <p:nvCxnSpPr>
            <p:cNvPr id="110" name="직선 연결선 109"/>
            <p:cNvCxnSpPr/>
            <p:nvPr/>
          </p:nvCxnSpPr>
          <p:spPr>
            <a:xfrm>
              <a:off x="3637349" y="4591903"/>
              <a:ext cx="5506651" cy="0"/>
            </a:xfrm>
            <a:prstGeom prst="line">
              <a:avLst/>
            </a:prstGeom>
            <a:ln>
              <a:solidFill>
                <a:srgbClr val="0151A8"/>
              </a:solidFill>
            </a:ln>
          </p:spPr>
          <p:style>
            <a:lnRef idx="1">
              <a:schemeClr val="accent1"/>
            </a:lnRef>
            <a:fillRef idx="0">
              <a:schemeClr val="accent1"/>
            </a:fillRef>
            <a:effectRef idx="0">
              <a:schemeClr val="accent1"/>
            </a:effectRef>
            <a:fontRef idx="minor">
              <a:schemeClr val="tx1"/>
            </a:fontRef>
          </p:style>
        </p:cxnSp>
      </p:grpSp>
      <p:grpSp>
        <p:nvGrpSpPr>
          <p:cNvPr id="25" name="그룹 2">
            <a:extLst>
              <a:ext uri="{FF2B5EF4-FFF2-40B4-BE49-F238E27FC236}">
                <a16:creationId xmlns:a16="http://schemas.microsoft.com/office/drawing/2014/main" id="{C5D4474F-15D7-41F2-9124-4B3B60BA5511}"/>
              </a:ext>
            </a:extLst>
          </p:cNvPr>
          <p:cNvGrpSpPr/>
          <p:nvPr/>
        </p:nvGrpSpPr>
        <p:grpSpPr>
          <a:xfrm>
            <a:off x="3059831" y="1382726"/>
            <a:ext cx="6084168" cy="592758"/>
            <a:chOff x="3059832" y="1367100"/>
            <a:chExt cx="6084168" cy="592758"/>
          </a:xfrm>
        </p:grpSpPr>
        <p:sp>
          <p:nvSpPr>
            <p:cNvPr id="26" name="TextBox 13">
              <a:extLst>
                <a:ext uri="{FF2B5EF4-FFF2-40B4-BE49-F238E27FC236}">
                  <a16:creationId xmlns:a16="http://schemas.microsoft.com/office/drawing/2014/main" id="{721DCC28-D7F8-46BF-94F9-5421D1903B6F}"/>
                </a:ext>
              </a:extLst>
            </p:cNvPr>
            <p:cNvSpPr txBox="1">
              <a:spLocks noChangeArrowheads="1"/>
            </p:cNvSpPr>
            <p:nvPr/>
          </p:nvSpPr>
          <p:spPr bwMode="auto">
            <a:xfrm>
              <a:off x="3059832" y="1367100"/>
              <a:ext cx="508473" cy="477054"/>
            </a:xfrm>
            <a:prstGeom prst="rect">
              <a:avLst/>
            </a:prstGeom>
            <a:noFill/>
            <a:ln w="9525">
              <a:noFill/>
              <a:miter lim="800000"/>
              <a:headEnd/>
              <a:tailEnd/>
            </a:ln>
          </p:spPr>
          <p:txBody>
            <a:bodyPr wrap="none" lIns="91440" tIns="45720" rIns="91440" bIns="45720" anchor="t">
              <a:spAutoFit/>
            </a:bodyPr>
            <a:lstStyle/>
            <a:p>
              <a:r>
                <a:rPr lang="en-US" altLang="ko-KR" sz="2500" b="1">
                  <a:solidFill>
                    <a:srgbClr val="0151A8"/>
                  </a:solidFill>
                  <a:latin typeface="+mj-lt"/>
                  <a:ea typeface="맑은 고딕"/>
                </a:rPr>
                <a:t>02</a:t>
              </a:r>
              <a:endParaRPr lang="ko-KR" altLang="en-US" sz="2500" b="1">
                <a:solidFill>
                  <a:srgbClr val="0151A8"/>
                </a:solidFill>
                <a:latin typeface="+mj-lt"/>
                <a:ea typeface="맑은 고딕" pitchFamily="50" charset="-127"/>
              </a:endParaRPr>
            </a:p>
          </p:txBody>
        </p:sp>
        <p:sp>
          <p:nvSpPr>
            <p:cNvPr id="28" name="Text Box 5">
              <a:extLst>
                <a:ext uri="{FF2B5EF4-FFF2-40B4-BE49-F238E27FC236}">
                  <a16:creationId xmlns:a16="http://schemas.microsoft.com/office/drawing/2014/main" id="{322F91C6-4304-4A91-8389-5A821044B2BC}"/>
                </a:ext>
              </a:extLst>
            </p:cNvPr>
            <p:cNvSpPr txBox="1">
              <a:spLocks noChangeArrowheads="1"/>
            </p:cNvSpPr>
            <p:nvPr/>
          </p:nvSpPr>
          <p:spPr bwMode="auto">
            <a:xfrm>
              <a:off x="3735270" y="1652081"/>
              <a:ext cx="4792616" cy="307777"/>
            </a:xfrm>
            <a:prstGeom prst="rect">
              <a:avLst/>
            </a:prstGeom>
            <a:noFill/>
            <a:ln w="9525">
              <a:noFill/>
              <a:miter lim="800000"/>
              <a:headEnd/>
              <a:tailEnd/>
            </a:ln>
          </p:spPr>
          <p:txBody>
            <a:bodyPr wrap="square" lIns="91440" tIns="45720" rIns="91440" bIns="45720" anchor="t">
              <a:spAutoFit/>
            </a:bodyPr>
            <a:lstStyle/>
            <a:p>
              <a:pPr>
                <a:defRPr/>
              </a:pPr>
              <a:r>
                <a:rPr lang="en-US" sz="1400" b="1">
                  <a:latin typeface="Arial"/>
                  <a:ea typeface="맑은 고딕"/>
                  <a:cs typeface="Arial"/>
                </a:rPr>
                <a:t>Data Collection</a:t>
              </a:r>
              <a:endParaRPr lang="en-US">
                <a:latin typeface="Arial"/>
                <a:cs typeface="Arial"/>
              </a:endParaRPr>
            </a:p>
          </p:txBody>
        </p:sp>
        <p:cxnSp>
          <p:nvCxnSpPr>
            <p:cNvPr id="30" name="직선 연결선 105">
              <a:extLst>
                <a:ext uri="{FF2B5EF4-FFF2-40B4-BE49-F238E27FC236}">
                  <a16:creationId xmlns:a16="http://schemas.microsoft.com/office/drawing/2014/main" id="{D5B3DE88-E11B-4D14-A853-CD1C38CD08CD}"/>
                </a:ext>
              </a:extLst>
            </p:cNvPr>
            <p:cNvCxnSpPr>
              <a:cxnSpLocks/>
            </p:cNvCxnSpPr>
            <p:nvPr/>
          </p:nvCxnSpPr>
          <p:spPr>
            <a:xfrm>
              <a:off x="3637349" y="1574383"/>
              <a:ext cx="5506651" cy="0"/>
            </a:xfrm>
            <a:prstGeom prst="line">
              <a:avLst/>
            </a:prstGeom>
            <a:ln>
              <a:solidFill>
                <a:srgbClr val="0151A8"/>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F0AA81AA-8C52-429B-8471-5B6165B61B83}"/>
              </a:ext>
            </a:extLst>
          </p:cNvPr>
          <p:cNvSpPr>
            <a:spLocks noGrp="1"/>
          </p:cNvSpPr>
          <p:nvPr>
            <p:ph type="sldNum" sz="quarter" idx="12"/>
          </p:nvPr>
        </p:nvSpPr>
        <p:spPr/>
        <p:txBody>
          <a:bodyPr/>
          <a:lstStyle/>
          <a:p>
            <a:fld id="{EE6BC638-39B7-4287-91A7-2A3DDA573295}" type="slidenum">
              <a:rPr lang="ko-KR" altLang="en-US" smtClean="0"/>
              <a:pPr/>
              <a:t>2</a:t>
            </a:fld>
            <a:endParaRPr lang="en-US"/>
          </a:p>
        </p:txBody>
      </p:sp>
    </p:spTree>
    <p:extLst>
      <p:ext uri="{BB962C8B-B14F-4D97-AF65-F5344CB8AC3E}">
        <p14:creationId xmlns:p14="http://schemas.microsoft.com/office/powerpoint/2010/main" val="210924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Modeling &amp; Evaluation</a:t>
            </a:r>
            <a:br>
              <a:rPr lang="en-US">
                <a:ea typeface="맑은 고딕"/>
                <a:cs typeface="Calibri"/>
              </a:rPr>
            </a:br>
            <a:r>
              <a:rPr lang="en-US" i="1">
                <a:ea typeface="맑은 고딕"/>
                <a:cs typeface="Calibri"/>
              </a:rPr>
              <a:t>Our Approach</a:t>
            </a:r>
            <a:endParaRPr lang="en-US" i="1">
              <a:cs typeface="Calibri"/>
            </a:endParaRPr>
          </a:p>
        </p:txBody>
      </p:sp>
      <p:sp>
        <p:nvSpPr>
          <p:cNvPr id="2" name="TextBox 1">
            <a:extLst>
              <a:ext uri="{FF2B5EF4-FFF2-40B4-BE49-F238E27FC236}">
                <a16:creationId xmlns:a16="http://schemas.microsoft.com/office/drawing/2014/main" id="{F62C3DD5-AF9A-47C7-AD75-7518D417BD6C}"/>
              </a:ext>
            </a:extLst>
          </p:cNvPr>
          <p:cNvSpPr txBox="1"/>
          <p:nvPr/>
        </p:nvSpPr>
        <p:spPr>
          <a:xfrm>
            <a:off x="500256" y="1348209"/>
            <a:ext cx="8176200" cy="3785652"/>
          </a:xfrm>
          <a:prstGeom prst="rect">
            <a:avLst/>
          </a:prstGeom>
          <a:noFill/>
        </p:spPr>
        <p:txBody>
          <a:bodyPr wrap="square" lIns="91440" tIns="45720" rIns="91440" bIns="45720" rtlCol="0" anchor="t">
            <a:spAutoFit/>
          </a:bodyPr>
          <a:lstStyle/>
          <a:p>
            <a:pPr latinLnBrk="0"/>
            <a:r>
              <a:rPr lang="en-US" sz="1600" b="1" i="0">
                <a:solidFill>
                  <a:srgbClr val="000000"/>
                </a:solidFill>
                <a:latin typeface="Arial"/>
                <a:cs typeface="Calibri"/>
              </a:rPr>
              <a:t>Our Guesses for Models:</a:t>
            </a:r>
            <a:r>
              <a:rPr lang="en-US" sz="1600" b="1">
                <a:solidFill>
                  <a:srgbClr val="000000"/>
                </a:solidFill>
                <a:latin typeface="Arial"/>
                <a:cs typeface="Calibri"/>
              </a:rPr>
              <a:t> </a:t>
            </a:r>
            <a:endParaRPr lang="en-US" sz="1600" b="1" i="0">
              <a:solidFill>
                <a:srgbClr val="000000"/>
              </a:solidFill>
              <a:latin typeface="Arial"/>
              <a:cs typeface="Calibri"/>
            </a:endParaRPr>
          </a:p>
          <a:p>
            <a:pPr marL="285750" indent="-285750" latinLnBrk="0">
              <a:buFont typeface="Arial" panose="020B0604020202020204" pitchFamily="34" charset="0"/>
              <a:buChar char="•"/>
            </a:pPr>
            <a:r>
              <a:rPr lang="en-US" sz="1600" i="1">
                <a:solidFill>
                  <a:srgbClr val="000000"/>
                </a:solidFill>
                <a:latin typeface="Arial"/>
                <a:cs typeface="Calibri"/>
              </a:rPr>
              <a:t>Linear Regression</a:t>
            </a:r>
            <a:r>
              <a:rPr lang="en-US" sz="1600" i="0">
                <a:solidFill>
                  <a:srgbClr val="000000"/>
                </a:solidFill>
                <a:latin typeface="Arial"/>
                <a:cs typeface="Calibri"/>
              </a:rPr>
              <a:t> is not flexible enough to capture all the variance of the model</a:t>
            </a:r>
          </a:p>
          <a:p>
            <a:pPr marL="285750" indent="-285750" latinLnBrk="0">
              <a:buFont typeface="Arial" panose="020B0604020202020204" pitchFamily="34" charset="0"/>
              <a:buChar char="•"/>
            </a:pPr>
            <a:r>
              <a:rPr lang="en-US" sz="1600" i="1">
                <a:solidFill>
                  <a:srgbClr val="000000"/>
                </a:solidFill>
                <a:latin typeface="Arial"/>
                <a:cs typeface="Calibri"/>
              </a:rPr>
              <a:t>SVR </a:t>
            </a:r>
            <a:r>
              <a:rPr lang="en-US" sz="1600" i="0">
                <a:solidFill>
                  <a:srgbClr val="000000"/>
                </a:solidFill>
                <a:latin typeface="Arial"/>
                <a:cs typeface="Calibri"/>
              </a:rPr>
              <a:t>would be very slow to train. (SVR training time scale badly with large number of training sample)</a:t>
            </a:r>
          </a:p>
          <a:p>
            <a:pPr marL="285750" indent="-285750" latinLnBrk="0">
              <a:buFont typeface="Arial" panose="020B0604020202020204" pitchFamily="34" charset="0"/>
              <a:buChar char="•"/>
            </a:pPr>
            <a:r>
              <a:rPr lang="en-US" sz="1600" i="1">
                <a:solidFill>
                  <a:srgbClr val="000000"/>
                </a:solidFill>
                <a:latin typeface="Arial"/>
                <a:cs typeface="Calibri"/>
              </a:rPr>
              <a:t>Ensemble Trees </a:t>
            </a:r>
            <a:r>
              <a:rPr lang="en-US" sz="1600">
                <a:solidFill>
                  <a:srgbClr val="000000"/>
                </a:solidFill>
                <a:latin typeface="Arial"/>
                <a:cs typeface="Calibri"/>
              </a:rPr>
              <a:t>would be the best method as it is flexible and has decent interpretability</a:t>
            </a:r>
            <a:endParaRPr lang="en-US" sz="1600" i="0">
              <a:solidFill>
                <a:srgbClr val="000000"/>
              </a:solidFill>
              <a:latin typeface="Arial"/>
              <a:cs typeface="Calibri"/>
            </a:endParaRPr>
          </a:p>
          <a:p>
            <a:pPr latinLnBrk="0"/>
            <a:endParaRPr lang="en-US" sz="1600">
              <a:solidFill>
                <a:srgbClr val="000000"/>
              </a:solidFill>
              <a:latin typeface="Arial"/>
              <a:cs typeface="Calibri"/>
            </a:endParaRPr>
          </a:p>
          <a:p>
            <a:pPr latinLnBrk="0"/>
            <a:r>
              <a:rPr lang="en-US" sz="1600" b="1" i="0">
                <a:solidFill>
                  <a:srgbClr val="000000"/>
                </a:solidFill>
                <a:latin typeface="Arial"/>
                <a:cs typeface="Calibri"/>
              </a:rPr>
              <a:t>Our Approach:</a:t>
            </a:r>
          </a:p>
          <a:p>
            <a:pPr marL="285750" indent="-285750" latinLnBrk="0">
              <a:buFont typeface="Arial" panose="020B0604020202020204" pitchFamily="34" charset="0"/>
              <a:buChar char="•"/>
            </a:pPr>
            <a:r>
              <a:rPr lang="en-US" sz="1600">
                <a:solidFill>
                  <a:srgbClr val="000000"/>
                </a:solidFill>
                <a:latin typeface="Arial"/>
                <a:cs typeface="Calibri"/>
              </a:rPr>
              <a:t>Train and tune all the models and compare the models’ accuracy</a:t>
            </a:r>
          </a:p>
          <a:p>
            <a:pPr marL="285750" indent="-285750" latinLnBrk="0">
              <a:buFont typeface="Arial" panose="020B0604020202020204" pitchFamily="34" charset="0"/>
              <a:buChar char="•"/>
            </a:pPr>
            <a:r>
              <a:rPr lang="en-US" sz="1600">
                <a:solidFill>
                  <a:srgbClr val="000000"/>
                </a:solidFill>
                <a:latin typeface="Arial"/>
                <a:cs typeface="Calibri"/>
              </a:rPr>
              <a:t>Select the model with the best metric scores</a:t>
            </a:r>
          </a:p>
          <a:p>
            <a:pPr marL="285750" indent="-285750">
              <a:buFont typeface="Arial" panose="020B0604020202020204" pitchFamily="34" charset="0"/>
              <a:buChar char="•"/>
            </a:pPr>
            <a:endParaRPr lang="en-US" sz="1600" b="1">
              <a:solidFill>
                <a:srgbClr val="000000"/>
              </a:solidFill>
              <a:latin typeface="Arial"/>
              <a:cs typeface="Calibri"/>
            </a:endParaRPr>
          </a:p>
          <a:p>
            <a:r>
              <a:rPr lang="en-US" sz="1600" b="1">
                <a:latin typeface="Arial"/>
                <a:ea typeface="+mn-lt"/>
                <a:cs typeface="+mn-lt"/>
              </a:rPr>
              <a:t>Our metrics:</a:t>
            </a:r>
            <a:endParaRPr lang="en-US" b="1">
              <a:latin typeface="Arial"/>
              <a:ea typeface="+mn-lt"/>
              <a:cs typeface="+mn-lt"/>
            </a:endParaRPr>
          </a:p>
          <a:p>
            <a:pPr marL="285750" indent="-285750">
              <a:buFont typeface="Arial"/>
              <a:buChar char="•"/>
            </a:pPr>
            <a:r>
              <a:rPr lang="en-US" sz="1600">
                <a:latin typeface="Arial"/>
                <a:ea typeface="+mn-lt"/>
                <a:cs typeface="+mn-lt"/>
              </a:rPr>
              <a:t>R squared: the proportion of the variance explained by the model</a:t>
            </a:r>
            <a:endParaRPr lang="en-US">
              <a:latin typeface="Arial"/>
              <a:ea typeface="+mn-lt"/>
              <a:cs typeface="+mn-lt"/>
            </a:endParaRPr>
          </a:p>
          <a:p>
            <a:pPr>
              <a:buFont typeface="Arial" panose="020B0604020202020204" pitchFamily="34" charset="0"/>
            </a:pPr>
            <a:endParaRPr lang="en-US" sz="1600">
              <a:solidFill>
                <a:srgbClr val="000000"/>
              </a:solidFill>
              <a:latin typeface="Arial"/>
              <a:cs typeface="Calibri"/>
            </a:endParaRPr>
          </a:p>
          <a:p>
            <a:endParaRPr lang="en-US" sz="1600">
              <a:solidFill>
                <a:srgbClr val="000000"/>
              </a:solidFill>
              <a:latin typeface="Arial"/>
              <a:cs typeface="Calibri"/>
            </a:endParaRPr>
          </a:p>
        </p:txBody>
      </p:sp>
      <p:pic>
        <p:nvPicPr>
          <p:cNvPr id="6" name="Picture 6">
            <a:extLst>
              <a:ext uri="{FF2B5EF4-FFF2-40B4-BE49-F238E27FC236}">
                <a16:creationId xmlns:a16="http://schemas.microsoft.com/office/drawing/2014/main" id="{E98A90E8-6B45-4401-9ADF-EE3130363647}"/>
              </a:ext>
            </a:extLst>
          </p:cNvPr>
          <p:cNvPicPr>
            <a:picLocks noChangeAspect="1"/>
          </p:cNvPicPr>
          <p:nvPr/>
        </p:nvPicPr>
        <p:blipFill>
          <a:blip r:embed="rId2"/>
          <a:stretch>
            <a:fillRect/>
          </a:stretch>
        </p:blipFill>
        <p:spPr>
          <a:xfrm>
            <a:off x="5936400" y="5522010"/>
            <a:ext cx="2743200" cy="1501980"/>
          </a:xfrm>
          <a:prstGeom prst="rect">
            <a:avLst/>
          </a:prstGeom>
        </p:spPr>
      </p:pic>
      <p:pic>
        <p:nvPicPr>
          <p:cNvPr id="7" name="Picture 7">
            <a:extLst>
              <a:ext uri="{FF2B5EF4-FFF2-40B4-BE49-F238E27FC236}">
                <a16:creationId xmlns:a16="http://schemas.microsoft.com/office/drawing/2014/main" id="{5F1BF3AE-359F-467C-95D4-A440F6462ED3}"/>
              </a:ext>
            </a:extLst>
          </p:cNvPr>
          <p:cNvPicPr>
            <a:picLocks noChangeAspect="1"/>
          </p:cNvPicPr>
          <p:nvPr/>
        </p:nvPicPr>
        <p:blipFill rotWithShape="1">
          <a:blip r:embed="rId3"/>
          <a:srcRect l="444" t="14168" r="-222" b="43121"/>
          <a:stretch/>
        </p:blipFill>
        <p:spPr>
          <a:xfrm>
            <a:off x="500400" y="4586705"/>
            <a:ext cx="8080212" cy="1870969"/>
          </a:xfrm>
          <a:prstGeom prst="rect">
            <a:avLst/>
          </a:prstGeom>
        </p:spPr>
      </p:pic>
      <p:sp>
        <p:nvSpPr>
          <p:cNvPr id="3" name="Slide Number Placeholder 2">
            <a:extLst>
              <a:ext uri="{FF2B5EF4-FFF2-40B4-BE49-F238E27FC236}">
                <a16:creationId xmlns:a16="http://schemas.microsoft.com/office/drawing/2014/main" id="{56F919B5-71B3-43C9-A030-DA96C3DC2221}"/>
              </a:ext>
            </a:extLst>
          </p:cNvPr>
          <p:cNvSpPr>
            <a:spLocks noGrp="1"/>
          </p:cNvSpPr>
          <p:nvPr>
            <p:ph type="sldNum" sz="quarter" idx="12"/>
          </p:nvPr>
        </p:nvSpPr>
        <p:spPr/>
        <p:txBody>
          <a:bodyPr/>
          <a:lstStyle/>
          <a:p>
            <a:fld id="{EE6BC638-39B7-4287-91A7-2A3DDA573295}" type="slidenum">
              <a:rPr lang="ko-KR" altLang="en-US" smtClean="0"/>
              <a:pPr/>
              <a:t>20</a:t>
            </a:fld>
            <a:endParaRPr lang="en-US"/>
          </a:p>
        </p:txBody>
      </p:sp>
    </p:spTree>
    <p:extLst>
      <p:ext uri="{BB962C8B-B14F-4D97-AF65-F5344CB8AC3E}">
        <p14:creationId xmlns:p14="http://schemas.microsoft.com/office/powerpoint/2010/main" val="1045290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Modeling &amp; Evaluation</a:t>
            </a:r>
            <a:br>
              <a:rPr lang="en-US">
                <a:ea typeface="맑은 고딕"/>
                <a:cs typeface="Calibri"/>
              </a:rPr>
            </a:br>
            <a:r>
              <a:rPr lang="en-US" i="1">
                <a:ea typeface="맑은 고딕"/>
                <a:cs typeface="Calibri"/>
              </a:rPr>
              <a:t>Results</a:t>
            </a:r>
            <a:endParaRPr lang="en-US">
              <a:cs typeface="Calibri"/>
            </a:endParaRPr>
          </a:p>
        </p:txBody>
      </p:sp>
      <p:graphicFrame>
        <p:nvGraphicFramePr>
          <p:cNvPr id="5" name="Table 4">
            <a:extLst>
              <a:ext uri="{FF2B5EF4-FFF2-40B4-BE49-F238E27FC236}">
                <a16:creationId xmlns:a16="http://schemas.microsoft.com/office/drawing/2014/main" id="{96B4C1F5-F839-4BBD-9CD9-44C92E96B40A}"/>
              </a:ext>
            </a:extLst>
          </p:cNvPr>
          <p:cNvGraphicFramePr>
            <a:graphicFrameLocks noGrp="1"/>
          </p:cNvGraphicFramePr>
          <p:nvPr>
            <p:extLst>
              <p:ext uri="{D42A27DB-BD31-4B8C-83A1-F6EECF244321}">
                <p14:modId xmlns:p14="http://schemas.microsoft.com/office/powerpoint/2010/main" val="2534000945"/>
              </p:ext>
            </p:extLst>
          </p:nvPr>
        </p:nvGraphicFramePr>
        <p:xfrm>
          <a:off x="594424" y="4179674"/>
          <a:ext cx="8038736" cy="2150501"/>
        </p:xfrm>
        <a:graphic>
          <a:graphicData uri="http://schemas.openxmlformats.org/drawingml/2006/table">
            <a:tbl>
              <a:tblPr firstRow="1" bandRow="1">
                <a:tableStyleId>{5C22544A-7EE6-4342-B048-85BDC9FD1C3A}</a:tableStyleId>
              </a:tblPr>
              <a:tblGrid>
                <a:gridCol w="2882592">
                  <a:extLst>
                    <a:ext uri="{9D8B030D-6E8A-4147-A177-3AD203B41FA5}">
                      <a16:colId xmlns:a16="http://schemas.microsoft.com/office/drawing/2014/main" val="2118586364"/>
                    </a:ext>
                  </a:extLst>
                </a:gridCol>
                <a:gridCol w="1289036">
                  <a:extLst>
                    <a:ext uri="{9D8B030D-6E8A-4147-A177-3AD203B41FA5}">
                      <a16:colId xmlns:a16="http://schemas.microsoft.com/office/drawing/2014/main" val="1004006357"/>
                    </a:ext>
                  </a:extLst>
                </a:gridCol>
                <a:gridCol w="1289036">
                  <a:extLst>
                    <a:ext uri="{9D8B030D-6E8A-4147-A177-3AD203B41FA5}">
                      <a16:colId xmlns:a16="http://schemas.microsoft.com/office/drawing/2014/main" val="2639229543"/>
                    </a:ext>
                  </a:extLst>
                </a:gridCol>
                <a:gridCol w="1289036">
                  <a:extLst>
                    <a:ext uri="{9D8B030D-6E8A-4147-A177-3AD203B41FA5}">
                      <a16:colId xmlns:a16="http://schemas.microsoft.com/office/drawing/2014/main" val="3875760654"/>
                    </a:ext>
                  </a:extLst>
                </a:gridCol>
                <a:gridCol w="1289036">
                  <a:extLst>
                    <a:ext uri="{9D8B030D-6E8A-4147-A177-3AD203B41FA5}">
                      <a16:colId xmlns:a16="http://schemas.microsoft.com/office/drawing/2014/main" val="399343796"/>
                    </a:ext>
                  </a:extLst>
                </a:gridCol>
              </a:tblGrid>
              <a:tr h="565691">
                <a:tc>
                  <a:txBody>
                    <a:bodyPr/>
                    <a:lstStyle/>
                    <a:p>
                      <a:pPr lvl="0">
                        <a:buNone/>
                      </a:pPr>
                      <a:r>
                        <a:rPr lang="en-US" sz="1400">
                          <a:latin typeface="Arial"/>
                        </a:rPr>
                        <a:t>Model </a:t>
                      </a:r>
                    </a:p>
                  </a:txBody>
                  <a:tcPr/>
                </a:tc>
                <a:tc>
                  <a:txBody>
                    <a:bodyPr/>
                    <a:lstStyle/>
                    <a:p>
                      <a:r>
                        <a:rPr lang="en-US" sz="1400">
                          <a:latin typeface="Arial"/>
                        </a:rPr>
                        <a:t>R Squared</a:t>
                      </a:r>
                    </a:p>
                  </a:txBody>
                  <a:tcPr/>
                </a:tc>
                <a:tc>
                  <a:txBody>
                    <a:bodyPr/>
                    <a:lstStyle/>
                    <a:p>
                      <a:r>
                        <a:rPr lang="en-US" sz="1400">
                          <a:latin typeface="Arial"/>
                        </a:rPr>
                        <a:t>Train RMSE</a:t>
                      </a:r>
                    </a:p>
                  </a:txBody>
                  <a:tcPr/>
                </a:tc>
                <a:tc>
                  <a:txBody>
                    <a:bodyPr/>
                    <a:lstStyle/>
                    <a:p>
                      <a:r>
                        <a:rPr lang="en-US" sz="1400">
                          <a:latin typeface="Arial"/>
                        </a:rPr>
                        <a:t>Validation/</a:t>
                      </a:r>
                    </a:p>
                    <a:p>
                      <a:r>
                        <a:rPr lang="en-US" sz="1400">
                          <a:latin typeface="Arial"/>
                        </a:rPr>
                        <a:t>Test RMSE</a:t>
                      </a:r>
                    </a:p>
                  </a:txBody>
                  <a:tcPr/>
                </a:tc>
                <a:tc>
                  <a:txBody>
                    <a:bodyPr/>
                    <a:lstStyle/>
                    <a:p>
                      <a:pPr lvl="0" algn="l">
                        <a:lnSpc>
                          <a:spcPct val="100000"/>
                        </a:lnSpc>
                        <a:spcBef>
                          <a:spcPts val="0"/>
                        </a:spcBef>
                        <a:spcAft>
                          <a:spcPts val="0"/>
                        </a:spcAft>
                        <a:buNone/>
                      </a:pPr>
                      <a:r>
                        <a:rPr lang="en-US" sz="1400" b="1" i="0" u="none" strike="noStrike" noProof="0">
                          <a:latin typeface="Arial"/>
                        </a:rPr>
                        <a:t>Test MAPE</a:t>
                      </a:r>
                    </a:p>
                    <a:p>
                      <a:pPr lvl="0">
                        <a:buNone/>
                      </a:pPr>
                      <a:endParaRPr lang="en-US" sz="1400">
                        <a:latin typeface="Arial"/>
                      </a:endParaRPr>
                    </a:p>
                  </a:txBody>
                  <a:tcPr/>
                </a:tc>
                <a:extLst>
                  <a:ext uri="{0D108BD9-81ED-4DB2-BD59-A6C34878D82A}">
                    <a16:rowId xmlns:a16="http://schemas.microsoft.com/office/drawing/2014/main" val="3276451653"/>
                  </a:ext>
                </a:extLst>
              </a:tr>
              <a:tr h="316962">
                <a:tc>
                  <a:txBody>
                    <a:bodyPr/>
                    <a:lstStyle/>
                    <a:p>
                      <a:pPr lvl="0">
                        <a:buNone/>
                      </a:pPr>
                      <a:r>
                        <a:rPr lang="en-US" sz="1400" b="1">
                          <a:latin typeface="Arial"/>
                        </a:rPr>
                        <a:t>Linear Regression</a:t>
                      </a:r>
                    </a:p>
                  </a:txBody>
                  <a:tcPr/>
                </a:tc>
                <a:tc>
                  <a:txBody>
                    <a:bodyPr/>
                    <a:lstStyle/>
                    <a:p>
                      <a:pPr lvl="0">
                        <a:buNone/>
                      </a:pPr>
                      <a:r>
                        <a:rPr lang="en-US" sz="1400" b="1">
                          <a:latin typeface="Arial"/>
                        </a:rPr>
                        <a:t>0.68</a:t>
                      </a:r>
                    </a:p>
                  </a:txBody>
                  <a:tcPr/>
                </a:tc>
                <a:tc>
                  <a:txBody>
                    <a:bodyPr/>
                    <a:lstStyle/>
                    <a:p>
                      <a:pPr lvl="0">
                        <a:buNone/>
                      </a:pPr>
                      <a:r>
                        <a:rPr lang="en-US" sz="1400" b="1" i="0" u="none" strike="noStrike" noProof="0">
                          <a:latin typeface="Arial"/>
                        </a:rPr>
                        <a:t>5222.94</a:t>
                      </a:r>
                      <a:endParaRPr lang="en-US" sz="1400" b="1">
                        <a:latin typeface="Arial"/>
                      </a:endParaRPr>
                    </a:p>
                  </a:txBody>
                  <a:tcPr/>
                </a:tc>
                <a:tc>
                  <a:txBody>
                    <a:bodyPr/>
                    <a:lstStyle/>
                    <a:p>
                      <a:pPr lvl="0">
                        <a:buNone/>
                      </a:pPr>
                      <a:r>
                        <a:rPr lang="en-US" sz="1400" b="1" i="0" u="none" strike="noStrike" noProof="0">
                          <a:latin typeface="Arial"/>
                        </a:rPr>
                        <a:t>5272.66</a:t>
                      </a:r>
                      <a:endParaRPr lang="en-US" sz="1400" b="1">
                        <a:latin typeface="Arial"/>
                      </a:endParaRPr>
                    </a:p>
                  </a:txBody>
                  <a:tcPr/>
                </a:tc>
                <a:tc>
                  <a:txBody>
                    <a:bodyPr/>
                    <a:lstStyle/>
                    <a:p>
                      <a:pPr lvl="0">
                        <a:buNone/>
                      </a:pPr>
                      <a:r>
                        <a:rPr lang="en-US" sz="1400" b="1" i="0" u="none" strike="noStrike" noProof="0">
                          <a:solidFill>
                            <a:srgbClr val="FF0000"/>
                          </a:solidFill>
                          <a:latin typeface="Arial"/>
                        </a:rPr>
                        <a:t>0.49</a:t>
                      </a:r>
                      <a:endParaRPr lang="en-US" sz="1400" b="1">
                        <a:solidFill>
                          <a:srgbClr val="FF0000"/>
                        </a:solidFill>
                        <a:latin typeface="Arial"/>
                      </a:endParaRPr>
                    </a:p>
                  </a:txBody>
                  <a:tcPr/>
                </a:tc>
                <a:extLst>
                  <a:ext uri="{0D108BD9-81ED-4DB2-BD59-A6C34878D82A}">
                    <a16:rowId xmlns:a16="http://schemas.microsoft.com/office/drawing/2014/main" val="2945283823"/>
                  </a:ext>
                </a:extLst>
              </a:tr>
              <a:tr h="316962">
                <a:tc>
                  <a:txBody>
                    <a:bodyPr/>
                    <a:lstStyle/>
                    <a:p>
                      <a:pPr lvl="0">
                        <a:buNone/>
                      </a:pPr>
                      <a:r>
                        <a:rPr lang="en-US" sz="1400" b="1">
                          <a:latin typeface="Arial"/>
                        </a:rPr>
                        <a:t>Linear SVR</a:t>
                      </a:r>
                    </a:p>
                  </a:txBody>
                  <a:tcPr/>
                </a:tc>
                <a:tc>
                  <a:txBody>
                    <a:bodyPr/>
                    <a:lstStyle/>
                    <a:p>
                      <a:pPr lvl="0">
                        <a:buNone/>
                      </a:pPr>
                      <a:r>
                        <a:rPr lang="en-US" sz="1400" b="1">
                          <a:solidFill>
                            <a:srgbClr val="FF0000"/>
                          </a:solidFill>
                          <a:latin typeface="Arial"/>
                        </a:rPr>
                        <a:t>0.65</a:t>
                      </a:r>
                    </a:p>
                  </a:txBody>
                  <a:tcPr/>
                </a:tc>
                <a:tc>
                  <a:txBody>
                    <a:bodyPr/>
                    <a:lstStyle/>
                    <a:p>
                      <a:pPr lvl="0" algn="l">
                        <a:lnSpc>
                          <a:spcPct val="100000"/>
                        </a:lnSpc>
                        <a:spcBef>
                          <a:spcPts val="0"/>
                        </a:spcBef>
                        <a:spcAft>
                          <a:spcPts val="0"/>
                        </a:spcAft>
                        <a:buNone/>
                      </a:pPr>
                      <a:r>
                        <a:rPr lang="en-US" sz="1400" b="1" i="0" u="none" strike="noStrike" noProof="0">
                          <a:solidFill>
                            <a:srgbClr val="FF0000"/>
                          </a:solidFill>
                          <a:latin typeface="Arial"/>
                        </a:rPr>
                        <a:t>5613.04</a:t>
                      </a:r>
                      <a:endParaRPr lang="en-US" sz="1400" b="1">
                        <a:solidFill>
                          <a:srgbClr val="FF0000"/>
                        </a:solidFill>
                        <a:latin typeface="Arial"/>
                      </a:endParaRPr>
                    </a:p>
                  </a:txBody>
                  <a:tcPr/>
                </a:tc>
                <a:tc>
                  <a:txBody>
                    <a:bodyPr/>
                    <a:lstStyle/>
                    <a:p>
                      <a:pPr lvl="0">
                        <a:buNone/>
                      </a:pPr>
                      <a:r>
                        <a:rPr lang="en-US" sz="1400" b="1" i="0" u="none" strike="noStrike" noProof="0">
                          <a:solidFill>
                            <a:srgbClr val="FF0000"/>
                          </a:solidFill>
                          <a:latin typeface="Arial"/>
                        </a:rPr>
                        <a:t>5626.03</a:t>
                      </a:r>
                    </a:p>
                  </a:txBody>
                  <a:tcPr/>
                </a:tc>
                <a:tc>
                  <a:txBody>
                    <a:bodyPr/>
                    <a:lstStyle/>
                    <a:p>
                      <a:pPr lvl="0">
                        <a:buNone/>
                      </a:pPr>
                      <a:r>
                        <a:rPr lang="en-US" sz="1400" b="1" i="0" u="none" strike="noStrike" noProof="0">
                          <a:latin typeface="Arial"/>
                        </a:rPr>
                        <a:t>0.43</a:t>
                      </a:r>
                    </a:p>
                  </a:txBody>
                  <a:tcPr/>
                </a:tc>
                <a:extLst>
                  <a:ext uri="{0D108BD9-81ED-4DB2-BD59-A6C34878D82A}">
                    <a16:rowId xmlns:a16="http://schemas.microsoft.com/office/drawing/2014/main" val="3038097026"/>
                  </a:ext>
                </a:extLst>
              </a:tr>
              <a:tr h="316962">
                <a:tc>
                  <a:txBody>
                    <a:bodyPr/>
                    <a:lstStyle/>
                    <a:p>
                      <a:pPr lvl="0">
                        <a:buNone/>
                      </a:pPr>
                      <a:r>
                        <a:rPr lang="en-US" sz="1400" b="1">
                          <a:latin typeface="Arial"/>
                        </a:rPr>
                        <a:t>Random Forest</a:t>
                      </a:r>
                    </a:p>
                  </a:txBody>
                  <a:tcPr/>
                </a:tc>
                <a:tc>
                  <a:txBody>
                    <a:bodyPr/>
                    <a:lstStyle/>
                    <a:p>
                      <a:pPr lvl="0">
                        <a:buNone/>
                      </a:pPr>
                      <a:r>
                        <a:rPr lang="en-US" sz="1400" b="1">
                          <a:latin typeface="Arial"/>
                        </a:rPr>
                        <a:t>0.89</a:t>
                      </a:r>
                    </a:p>
                  </a:txBody>
                  <a:tcPr/>
                </a:tc>
                <a:tc>
                  <a:txBody>
                    <a:bodyPr/>
                    <a:lstStyle/>
                    <a:p>
                      <a:pPr lvl="0">
                        <a:buNone/>
                      </a:pPr>
                      <a:r>
                        <a:rPr lang="en-US" sz="1400" b="1">
                          <a:latin typeface="Arial"/>
                        </a:rPr>
                        <a:t>2971.65</a:t>
                      </a:r>
                    </a:p>
                  </a:txBody>
                  <a:tcPr/>
                </a:tc>
                <a:tc>
                  <a:txBody>
                    <a:bodyPr/>
                    <a:lstStyle/>
                    <a:p>
                      <a:pPr lvl="0">
                        <a:buNone/>
                      </a:pPr>
                      <a:r>
                        <a:rPr lang="en-US" sz="1400" b="1">
                          <a:latin typeface="Arial"/>
                        </a:rPr>
                        <a:t>3215.39</a:t>
                      </a:r>
                      <a:endParaRPr lang="en-US" sz="1400">
                        <a:latin typeface="Arial"/>
                      </a:endParaRPr>
                    </a:p>
                  </a:txBody>
                  <a:tcPr/>
                </a:tc>
                <a:tc>
                  <a:txBody>
                    <a:bodyPr/>
                    <a:lstStyle/>
                    <a:p>
                      <a:pPr lvl="0">
                        <a:buNone/>
                      </a:pPr>
                      <a:r>
                        <a:rPr lang="en-US" sz="1400" b="1">
                          <a:latin typeface="Arial"/>
                        </a:rPr>
                        <a:t>0.25</a:t>
                      </a:r>
                    </a:p>
                  </a:txBody>
                  <a:tcPr/>
                </a:tc>
                <a:extLst>
                  <a:ext uri="{0D108BD9-81ED-4DB2-BD59-A6C34878D82A}">
                    <a16:rowId xmlns:a16="http://schemas.microsoft.com/office/drawing/2014/main" val="3492993692"/>
                  </a:ext>
                </a:extLst>
              </a:tr>
              <a:tr h="316962">
                <a:tc>
                  <a:txBody>
                    <a:bodyPr/>
                    <a:lstStyle/>
                    <a:p>
                      <a:pPr lvl="0">
                        <a:buNone/>
                      </a:pPr>
                      <a:r>
                        <a:rPr lang="en-US" sz="1400" b="1">
                          <a:latin typeface="Arial"/>
                        </a:rPr>
                        <a:t>Gradient Boosting Machine</a:t>
                      </a:r>
                      <a:endParaRPr lang="en-US"/>
                    </a:p>
                  </a:txBody>
                  <a:tcPr/>
                </a:tc>
                <a:tc>
                  <a:txBody>
                    <a:bodyPr/>
                    <a:lstStyle/>
                    <a:p>
                      <a:pPr lvl="0">
                        <a:buNone/>
                      </a:pPr>
                      <a:r>
                        <a:rPr lang="en-US" sz="1400" b="1">
                          <a:latin typeface="Arial"/>
                        </a:rPr>
                        <a:t>0.89</a:t>
                      </a:r>
                    </a:p>
                  </a:txBody>
                  <a:tcPr/>
                </a:tc>
                <a:tc>
                  <a:txBody>
                    <a:bodyPr/>
                    <a:lstStyle/>
                    <a:p>
                      <a:pPr lvl="0">
                        <a:buNone/>
                      </a:pPr>
                      <a:r>
                        <a:rPr lang="en-US" sz="1400" b="1">
                          <a:latin typeface="Arial"/>
                        </a:rPr>
                        <a:t>3111.86</a:t>
                      </a:r>
                    </a:p>
                  </a:txBody>
                  <a:tcPr/>
                </a:tc>
                <a:tc>
                  <a:txBody>
                    <a:bodyPr/>
                    <a:lstStyle/>
                    <a:p>
                      <a:pPr lvl="0">
                        <a:buNone/>
                      </a:pPr>
                      <a:r>
                        <a:rPr lang="en-US" sz="1400" b="1">
                          <a:latin typeface="Arial"/>
                        </a:rPr>
                        <a:t>3179.89</a:t>
                      </a:r>
                    </a:p>
                  </a:txBody>
                  <a:tcPr/>
                </a:tc>
                <a:tc>
                  <a:txBody>
                    <a:bodyPr/>
                    <a:lstStyle/>
                    <a:p>
                      <a:pPr lvl="0">
                        <a:buNone/>
                      </a:pPr>
                      <a:r>
                        <a:rPr lang="en-US" sz="1400" b="1">
                          <a:latin typeface="Arial"/>
                        </a:rPr>
                        <a:t>0.25</a:t>
                      </a:r>
                    </a:p>
                  </a:txBody>
                  <a:tcPr/>
                </a:tc>
                <a:extLst>
                  <a:ext uri="{0D108BD9-81ED-4DB2-BD59-A6C34878D82A}">
                    <a16:rowId xmlns:a16="http://schemas.microsoft.com/office/drawing/2014/main" val="1153335549"/>
                  </a:ext>
                </a:extLst>
              </a:tr>
              <a:tr h="316962">
                <a:tc>
                  <a:txBody>
                    <a:bodyPr/>
                    <a:lstStyle/>
                    <a:p>
                      <a:pPr lvl="0">
                        <a:buNone/>
                      </a:pPr>
                      <a:r>
                        <a:rPr lang="en-US" sz="1400" b="1" err="1">
                          <a:latin typeface="Arial"/>
                        </a:rPr>
                        <a:t>XGBoost</a:t>
                      </a:r>
                      <a:endParaRPr lang="en-US" sz="1400" b="1">
                        <a:latin typeface="Arial"/>
                      </a:endParaRPr>
                    </a:p>
                  </a:txBody>
                  <a:tcPr/>
                </a:tc>
                <a:tc>
                  <a:txBody>
                    <a:bodyPr/>
                    <a:lstStyle/>
                    <a:p>
                      <a:pPr lvl="0">
                        <a:buNone/>
                      </a:pPr>
                      <a:r>
                        <a:rPr lang="en-US" sz="1400" b="1">
                          <a:solidFill>
                            <a:srgbClr val="00B050"/>
                          </a:solidFill>
                          <a:latin typeface="Arial"/>
                        </a:rPr>
                        <a:t>0.92</a:t>
                      </a:r>
                    </a:p>
                  </a:txBody>
                  <a:tcPr/>
                </a:tc>
                <a:tc>
                  <a:txBody>
                    <a:bodyPr/>
                    <a:lstStyle/>
                    <a:p>
                      <a:pPr lvl="0">
                        <a:buNone/>
                      </a:pPr>
                      <a:r>
                        <a:rPr lang="en-US" sz="1400" b="1">
                          <a:solidFill>
                            <a:srgbClr val="00B050"/>
                          </a:solidFill>
                          <a:latin typeface="Arial"/>
                        </a:rPr>
                        <a:t>2400.81</a:t>
                      </a:r>
                    </a:p>
                  </a:txBody>
                  <a:tcPr/>
                </a:tc>
                <a:tc>
                  <a:txBody>
                    <a:bodyPr/>
                    <a:lstStyle/>
                    <a:p>
                      <a:pPr lvl="0">
                        <a:buNone/>
                      </a:pPr>
                      <a:r>
                        <a:rPr lang="en-US" sz="1400" b="1" i="0" u="none" strike="noStrike" noProof="0">
                          <a:solidFill>
                            <a:srgbClr val="00B050"/>
                          </a:solidFill>
                          <a:latin typeface="Arial"/>
                        </a:rPr>
                        <a:t>2674.25</a:t>
                      </a:r>
                      <a:endParaRPr lang="en-US" sz="1400" b="1">
                        <a:solidFill>
                          <a:srgbClr val="00B050"/>
                        </a:solidFill>
                        <a:latin typeface="Arial"/>
                      </a:endParaRPr>
                    </a:p>
                  </a:txBody>
                  <a:tcPr/>
                </a:tc>
                <a:tc>
                  <a:txBody>
                    <a:bodyPr/>
                    <a:lstStyle/>
                    <a:p>
                      <a:pPr lvl="0">
                        <a:buNone/>
                      </a:pPr>
                      <a:r>
                        <a:rPr lang="en-US" sz="1400" b="1">
                          <a:solidFill>
                            <a:srgbClr val="00B050"/>
                          </a:solidFill>
                          <a:latin typeface="Arial"/>
                        </a:rPr>
                        <a:t>0.208</a:t>
                      </a:r>
                    </a:p>
                  </a:txBody>
                  <a:tcPr/>
                </a:tc>
                <a:extLst>
                  <a:ext uri="{0D108BD9-81ED-4DB2-BD59-A6C34878D82A}">
                    <a16:rowId xmlns:a16="http://schemas.microsoft.com/office/drawing/2014/main" val="3068331790"/>
                  </a:ext>
                </a:extLst>
              </a:tr>
            </a:tbl>
          </a:graphicData>
        </a:graphic>
      </p:graphicFrame>
      <p:sp>
        <p:nvSpPr>
          <p:cNvPr id="7" name="Content Placeholder 5">
            <a:extLst>
              <a:ext uri="{FF2B5EF4-FFF2-40B4-BE49-F238E27FC236}">
                <a16:creationId xmlns:a16="http://schemas.microsoft.com/office/drawing/2014/main" id="{89B8EF27-94E5-493C-B9BA-35795D30ADE6}"/>
              </a:ext>
            </a:extLst>
          </p:cNvPr>
          <p:cNvSpPr>
            <a:spLocks noGrp="1"/>
          </p:cNvSpPr>
          <p:nvPr>
            <p:ph idx="1"/>
          </p:nvPr>
        </p:nvSpPr>
        <p:spPr>
          <a:xfrm>
            <a:off x="434339" y="1301374"/>
            <a:ext cx="8275321" cy="2951030"/>
          </a:xfrm>
        </p:spPr>
        <p:txBody>
          <a:bodyPr vert="horz" lIns="91440" tIns="45720" rIns="91440" bIns="45720" rtlCol="0" anchor="t">
            <a:normAutofit/>
          </a:bodyPr>
          <a:lstStyle/>
          <a:p>
            <a:pPr marL="0" indent="0" latinLnBrk="0"/>
            <a:r>
              <a:rPr lang="en-US" b="1" i="0">
                <a:solidFill>
                  <a:srgbClr val="000000"/>
                </a:solidFill>
                <a:latin typeface="Arial"/>
                <a:ea typeface="맑은 고딕"/>
                <a:cs typeface="Arial"/>
              </a:rPr>
              <a:t>Results:</a:t>
            </a:r>
          </a:p>
          <a:p>
            <a:pPr latinLnBrk="0">
              <a:buFont typeface="Arial" panose="020B0604020202020204" pitchFamily="34" charset="0"/>
              <a:buChar char="•"/>
            </a:pPr>
            <a:r>
              <a:rPr lang="en-US" i="0">
                <a:solidFill>
                  <a:srgbClr val="000000"/>
                </a:solidFill>
                <a:latin typeface="Arial"/>
                <a:ea typeface="맑은 고딕"/>
                <a:cs typeface="Arial"/>
              </a:rPr>
              <a:t>Just like our expectation, Ensemble Tree methods, specifically </a:t>
            </a:r>
            <a:r>
              <a:rPr lang="en-US" b="1" err="1">
                <a:solidFill>
                  <a:srgbClr val="000000"/>
                </a:solidFill>
                <a:latin typeface="Arial"/>
                <a:ea typeface="맑은 고딕"/>
                <a:cs typeface="Arial"/>
              </a:rPr>
              <a:t>XGBoost</a:t>
            </a:r>
            <a:r>
              <a:rPr lang="en-US" i="0">
                <a:solidFill>
                  <a:srgbClr val="000000"/>
                </a:solidFill>
                <a:latin typeface="Arial"/>
                <a:ea typeface="맑은 고딕"/>
                <a:cs typeface="Arial"/>
              </a:rPr>
              <a:t> has the best overall performance.  </a:t>
            </a:r>
          </a:p>
          <a:p>
            <a:pPr latinLnBrk="0">
              <a:buFont typeface="Arial" panose="020B0604020202020204" pitchFamily="34" charset="0"/>
              <a:buChar char="•"/>
            </a:pPr>
            <a:r>
              <a:rPr lang="en-US" i="0">
                <a:solidFill>
                  <a:srgbClr val="000000"/>
                </a:solidFill>
                <a:latin typeface="Arial"/>
                <a:ea typeface="맑은 고딕"/>
                <a:cs typeface="Arial"/>
              </a:rPr>
              <a:t>This is not very surprising since ensemble method is known to:</a:t>
            </a:r>
          </a:p>
          <a:p>
            <a:pPr lvl="1" latinLnBrk="0">
              <a:buFont typeface="Arial" panose="020B0604020202020204" pitchFamily="34" charset="0"/>
              <a:buChar char="•"/>
            </a:pPr>
            <a:r>
              <a:rPr lang="en-US" i="0">
                <a:solidFill>
                  <a:srgbClr val="000000"/>
                </a:solidFill>
                <a:latin typeface="Arial"/>
                <a:ea typeface="맑은 고딕"/>
                <a:cs typeface="Arial"/>
              </a:rPr>
              <a:t>Have higher predictive accuracy, compared to the individual models.</a:t>
            </a:r>
          </a:p>
          <a:p>
            <a:pPr lvl="1" latinLnBrk="0">
              <a:buFont typeface="Arial" panose="020B0604020202020204" pitchFamily="34" charset="0"/>
              <a:buChar char="•"/>
            </a:pPr>
            <a:r>
              <a:rPr lang="en-US" i="0">
                <a:solidFill>
                  <a:srgbClr val="000000"/>
                </a:solidFill>
                <a:latin typeface="Arial"/>
                <a:ea typeface="맑은 고딕"/>
                <a:cs typeface="Arial"/>
              </a:rPr>
              <a:t>Be very useful when there is both linear and non-linear type of data in the dataset</a:t>
            </a:r>
          </a:p>
          <a:p>
            <a:pPr latinLnBrk="0">
              <a:buFont typeface="Arial" panose="020B0604020202020204" pitchFamily="34" charset="0"/>
              <a:buChar char="•"/>
            </a:pPr>
            <a:r>
              <a:rPr lang="en-US">
                <a:solidFill>
                  <a:srgbClr val="000000"/>
                </a:solidFill>
                <a:latin typeface="Arial"/>
                <a:ea typeface="맑은 고딕"/>
                <a:cs typeface="Arial"/>
              </a:rPr>
              <a:t>Linear Regression </a:t>
            </a:r>
            <a:r>
              <a:rPr lang="en-US" i="0">
                <a:solidFill>
                  <a:srgbClr val="000000"/>
                </a:solidFill>
                <a:latin typeface="Arial"/>
                <a:ea typeface="맑은 고딕"/>
                <a:cs typeface="Arial"/>
              </a:rPr>
              <a:t>and </a:t>
            </a:r>
            <a:r>
              <a:rPr lang="en-US">
                <a:solidFill>
                  <a:srgbClr val="000000"/>
                </a:solidFill>
                <a:latin typeface="Arial"/>
                <a:ea typeface="맑은 고딕"/>
                <a:cs typeface="Arial"/>
              </a:rPr>
              <a:t>Linear SVR</a:t>
            </a:r>
            <a:r>
              <a:rPr lang="en-US" i="0">
                <a:solidFill>
                  <a:srgbClr val="000000"/>
                </a:solidFill>
                <a:latin typeface="Arial"/>
                <a:ea typeface="맑은 고딕"/>
                <a:cs typeface="Arial"/>
              </a:rPr>
              <a:t>, like expected, didn’t perform well. From the R squared score, we see that both models could not capture all the variance of our data.</a:t>
            </a:r>
          </a:p>
          <a:p>
            <a:pPr latinLnBrk="0">
              <a:buFont typeface="Arial" panose="020B0604020202020204" pitchFamily="34" charset="0"/>
              <a:buChar char="•"/>
            </a:pPr>
            <a:r>
              <a:rPr lang="en-US" i="0" err="1">
                <a:solidFill>
                  <a:srgbClr val="000000"/>
                </a:solidFill>
                <a:latin typeface="Arial"/>
                <a:ea typeface="맑은 고딕"/>
                <a:cs typeface="Arial"/>
              </a:rPr>
              <a:t>XGBoost</a:t>
            </a:r>
            <a:r>
              <a:rPr lang="en-US" i="0">
                <a:solidFill>
                  <a:srgbClr val="000000"/>
                </a:solidFill>
                <a:latin typeface="Arial"/>
                <a:ea typeface="맑은 고딕"/>
                <a:cs typeface="Arial"/>
              </a:rPr>
              <a:t> performs better than Random Forest.</a:t>
            </a:r>
          </a:p>
          <a:p>
            <a:pPr lvl="1" latinLnBrk="0">
              <a:buFont typeface="Arial" panose="020B0604020202020204" pitchFamily="34" charset="0"/>
              <a:buChar char="•"/>
            </a:pPr>
            <a:endParaRPr lang="en-US" i="0">
              <a:solidFill>
                <a:srgbClr val="000000"/>
              </a:solidFill>
              <a:ea typeface="맑은 고딕"/>
            </a:endParaRPr>
          </a:p>
          <a:p>
            <a:pPr marL="457200" lvl="1" indent="0" latinLnBrk="0"/>
            <a:endParaRPr lang="en-US" i="0">
              <a:solidFill>
                <a:srgbClr val="000000"/>
              </a:solidFill>
            </a:endParaRPr>
          </a:p>
          <a:p>
            <a:pPr lvl="1" latinLnBrk="0">
              <a:buFont typeface="Arial" panose="020B0604020202020204" pitchFamily="34" charset="0"/>
              <a:buChar char="•"/>
            </a:pPr>
            <a:endParaRPr lang="en-US" i="0">
              <a:solidFill>
                <a:srgbClr val="000000"/>
              </a:solidFill>
              <a:cs typeface="Calibri"/>
            </a:endParaRPr>
          </a:p>
          <a:p>
            <a:pPr lvl="1" latinLnBrk="0">
              <a:buFont typeface="Arial" panose="020B0604020202020204" pitchFamily="34" charset="0"/>
              <a:buChar char="•"/>
            </a:pPr>
            <a:endParaRPr lang="en-US" i="0">
              <a:solidFill>
                <a:srgbClr val="000000"/>
              </a:solidFill>
            </a:endParaRPr>
          </a:p>
        </p:txBody>
      </p:sp>
      <p:sp>
        <p:nvSpPr>
          <p:cNvPr id="2" name="Slide Number Placeholder 1">
            <a:extLst>
              <a:ext uri="{FF2B5EF4-FFF2-40B4-BE49-F238E27FC236}">
                <a16:creationId xmlns:a16="http://schemas.microsoft.com/office/drawing/2014/main" id="{609D42E0-055C-4EC8-91BC-A1DF166876C2}"/>
              </a:ext>
            </a:extLst>
          </p:cNvPr>
          <p:cNvSpPr>
            <a:spLocks noGrp="1"/>
          </p:cNvSpPr>
          <p:nvPr>
            <p:ph type="sldNum" sz="quarter" idx="12"/>
          </p:nvPr>
        </p:nvSpPr>
        <p:spPr/>
        <p:txBody>
          <a:bodyPr/>
          <a:lstStyle/>
          <a:p>
            <a:fld id="{EE6BC638-39B7-4287-91A7-2A3DDA573295}" type="slidenum">
              <a:rPr lang="ko-KR" altLang="en-US" smtClean="0"/>
              <a:pPr/>
              <a:t>21</a:t>
            </a:fld>
            <a:endParaRPr lang="en-US"/>
          </a:p>
        </p:txBody>
      </p:sp>
    </p:spTree>
    <p:extLst>
      <p:ext uri="{BB962C8B-B14F-4D97-AF65-F5344CB8AC3E}">
        <p14:creationId xmlns:p14="http://schemas.microsoft.com/office/powerpoint/2010/main" val="899460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a:bodyPr>
          <a:lstStyle/>
          <a:p>
            <a:r>
              <a:rPr lang="en-US">
                <a:ea typeface="맑은 고딕"/>
                <a:cs typeface="Calibri"/>
              </a:rPr>
              <a:t>Feature Importance</a:t>
            </a:r>
            <a:endParaRPr lang="en-US">
              <a:cs typeface="Calibri"/>
            </a:endParaRPr>
          </a:p>
        </p:txBody>
      </p:sp>
      <p:pic>
        <p:nvPicPr>
          <p:cNvPr id="4" name="Picture 7" descr="Graphical user interface, application, table&#10;&#10;Description automatically generated">
            <a:extLst>
              <a:ext uri="{FF2B5EF4-FFF2-40B4-BE49-F238E27FC236}">
                <a16:creationId xmlns:a16="http://schemas.microsoft.com/office/drawing/2014/main" id="{94DCAE90-C4C0-4529-93A2-9A7A49017141}"/>
              </a:ext>
            </a:extLst>
          </p:cNvPr>
          <p:cNvPicPr>
            <a:picLocks noChangeAspect="1"/>
          </p:cNvPicPr>
          <p:nvPr/>
        </p:nvPicPr>
        <p:blipFill>
          <a:blip r:embed="rId2"/>
          <a:stretch>
            <a:fillRect/>
          </a:stretch>
        </p:blipFill>
        <p:spPr>
          <a:xfrm>
            <a:off x="1101224" y="1161954"/>
            <a:ext cx="6524437" cy="5496407"/>
          </a:xfrm>
          <a:prstGeom prst="rect">
            <a:avLst/>
          </a:prstGeom>
        </p:spPr>
      </p:pic>
      <p:sp>
        <p:nvSpPr>
          <p:cNvPr id="2" name="Slide Number Placeholder 1">
            <a:extLst>
              <a:ext uri="{FF2B5EF4-FFF2-40B4-BE49-F238E27FC236}">
                <a16:creationId xmlns:a16="http://schemas.microsoft.com/office/drawing/2014/main" id="{530BBC57-73E8-4658-893F-3D3B0F7D4DCB}"/>
              </a:ext>
            </a:extLst>
          </p:cNvPr>
          <p:cNvSpPr>
            <a:spLocks noGrp="1"/>
          </p:cNvSpPr>
          <p:nvPr>
            <p:ph type="sldNum" sz="quarter" idx="12"/>
          </p:nvPr>
        </p:nvSpPr>
        <p:spPr/>
        <p:txBody>
          <a:bodyPr/>
          <a:lstStyle/>
          <a:p>
            <a:fld id="{EE6BC638-39B7-4287-91A7-2A3DDA573295}" type="slidenum">
              <a:rPr lang="ko-KR" altLang="en-US" smtClean="0"/>
              <a:pPr/>
              <a:t>22</a:t>
            </a:fld>
            <a:endParaRPr lang="en-US"/>
          </a:p>
        </p:txBody>
      </p:sp>
    </p:spTree>
    <p:extLst>
      <p:ext uri="{BB962C8B-B14F-4D97-AF65-F5344CB8AC3E}">
        <p14:creationId xmlns:p14="http://schemas.microsoft.com/office/powerpoint/2010/main" val="1892888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vert="horz" lIns="91440" tIns="45720" rIns="91440" bIns="45720" rtlCol="0" anchor="t">
            <a:normAutofit/>
          </a:bodyPr>
          <a:lstStyle/>
          <a:p>
            <a:pPr marL="0" indent="0"/>
            <a:r>
              <a:rPr lang="en-US" altLang="ko-KR" b="1">
                <a:solidFill>
                  <a:schemeClr val="tx1"/>
                </a:solidFill>
                <a:latin typeface="Arial"/>
                <a:ea typeface="맑은 고딕"/>
                <a:cs typeface="Calibri"/>
              </a:rPr>
              <a:t>Key Findings: </a:t>
            </a:r>
            <a:endParaRPr lang="en-US" altLang="ko-KR" i="0">
              <a:solidFill>
                <a:schemeClr val="tx1"/>
              </a:solidFill>
              <a:latin typeface="Arial"/>
              <a:cs typeface="Calibri"/>
            </a:endParaRPr>
          </a:p>
          <a:p>
            <a:pPr marL="285750" indent="-285750">
              <a:buChar char="•"/>
            </a:pPr>
            <a:r>
              <a:rPr lang="en-US" i="0">
                <a:solidFill>
                  <a:schemeClr val="tx1"/>
                </a:solidFill>
                <a:latin typeface="Arial"/>
                <a:ea typeface="+mj-lt"/>
                <a:cs typeface="+mj-lt"/>
              </a:rPr>
              <a:t>MSRP, odometer, and production year are proven to be top 3 strongest determinants of used car prices.</a:t>
            </a:r>
          </a:p>
          <a:p>
            <a:pPr marL="685800" lvl="1">
              <a:buChar char="•"/>
            </a:pPr>
            <a:r>
              <a:rPr lang="en-US">
                <a:solidFill>
                  <a:schemeClr val="tx1"/>
                </a:solidFill>
                <a:latin typeface="Arial"/>
                <a:ea typeface="+mj-lt"/>
                <a:cs typeface="+mj-lt"/>
              </a:rPr>
              <a:t>Expected from initial EDA as we observed correlations</a:t>
            </a:r>
          </a:p>
          <a:p>
            <a:pPr marL="285750" indent="-285750">
              <a:buChar char="•"/>
            </a:pPr>
            <a:r>
              <a:rPr lang="en-US" altLang="ko-KR" i="0">
                <a:solidFill>
                  <a:schemeClr val="tx1"/>
                </a:solidFill>
                <a:latin typeface="Arial"/>
                <a:ea typeface="맑은 고딕"/>
                <a:cs typeface="Calibri"/>
              </a:rPr>
              <a:t>States determine price range.</a:t>
            </a:r>
          </a:p>
          <a:p>
            <a:pPr marL="285750" indent="-285750">
              <a:buChar char="•"/>
            </a:pPr>
            <a:r>
              <a:rPr lang="en-US" i="0">
                <a:solidFill>
                  <a:schemeClr val="tx1"/>
                </a:solidFill>
                <a:latin typeface="Arial"/>
                <a:ea typeface="맑은 고딕"/>
                <a:cs typeface="Calibri Light"/>
              </a:rPr>
              <a:t>Higher price variance as years go by.</a:t>
            </a:r>
          </a:p>
          <a:p>
            <a:pPr marL="285750" indent="-285750">
              <a:buChar char="•"/>
            </a:pPr>
            <a:r>
              <a:rPr lang="en-US" i="0">
                <a:solidFill>
                  <a:schemeClr val="tx1"/>
                </a:solidFill>
                <a:latin typeface="Arial"/>
                <a:ea typeface="+mj-lt"/>
                <a:cs typeface="+mj-lt"/>
              </a:rPr>
              <a:t>Some cars are not being sold as advertised (ex. Vintage cars may be lemons).</a:t>
            </a:r>
          </a:p>
          <a:p>
            <a:pPr marL="0" indent="0"/>
            <a:endParaRPr lang="en-US" altLang="en-US" i="0">
              <a:latin typeface="Arial"/>
              <a:ea typeface="맑은 고딕"/>
              <a:cs typeface="Calibri"/>
            </a:endParaRPr>
          </a:p>
          <a:p>
            <a:pPr marL="0" indent="0">
              <a:spcBef>
                <a:spcPts val="0"/>
              </a:spcBef>
            </a:pPr>
            <a:r>
              <a:rPr lang="en-US" b="1">
                <a:solidFill>
                  <a:schemeClr val="tx1"/>
                </a:solidFill>
                <a:latin typeface="Arial"/>
                <a:ea typeface="맑은 고딕"/>
                <a:cs typeface="Calibri Light"/>
              </a:rPr>
              <a:t>Challenges/Areas of Improvement:</a:t>
            </a:r>
            <a:endParaRPr lang="en-US">
              <a:solidFill>
                <a:schemeClr val="tx1"/>
              </a:solidFill>
              <a:latin typeface="Arial"/>
              <a:ea typeface="+mj-lt"/>
              <a:cs typeface="+mj-lt"/>
            </a:endParaRPr>
          </a:p>
          <a:p>
            <a:pPr marL="285750" indent="-285750">
              <a:spcBef>
                <a:spcPts val="0"/>
              </a:spcBef>
              <a:buFont typeface="Arial,Sans-Serif"/>
              <a:buChar char="•"/>
            </a:pPr>
            <a:r>
              <a:rPr lang="en-US" i="0">
                <a:solidFill>
                  <a:schemeClr val="tx1"/>
                </a:solidFill>
                <a:latin typeface="Arial"/>
                <a:ea typeface="맑은 고딕"/>
                <a:cs typeface="Calibri Light"/>
              </a:rPr>
              <a:t>Employ highly advanced NLP on textual data (description) excluding Ads, supplement</a:t>
            </a:r>
            <a:br>
              <a:rPr lang="en-US" i="0">
                <a:solidFill>
                  <a:schemeClr val="tx1"/>
                </a:solidFill>
                <a:latin typeface="Arial"/>
                <a:ea typeface="맑은 고딕"/>
                <a:cs typeface="Calibri Light"/>
              </a:rPr>
            </a:br>
            <a:r>
              <a:rPr lang="en-US" i="0">
                <a:solidFill>
                  <a:schemeClr val="tx1"/>
                </a:solidFill>
                <a:latin typeface="Arial"/>
                <a:ea typeface="맑은 고딕"/>
                <a:cs typeface="Calibri Light"/>
              </a:rPr>
              <a:t>the data with public reviews on each car, and apply topical modeling into our features. </a:t>
            </a:r>
            <a:endParaRPr lang="en-US" i="0">
              <a:solidFill>
                <a:schemeClr val="tx1"/>
              </a:solidFill>
              <a:latin typeface="Arial"/>
              <a:ea typeface="맑은 고딕"/>
              <a:cs typeface="Calibri"/>
            </a:endParaRPr>
          </a:p>
          <a:p>
            <a:pPr marL="285750" indent="-285750">
              <a:spcBef>
                <a:spcPts val="0"/>
              </a:spcBef>
              <a:buFont typeface="Arial,Sans-Serif"/>
              <a:buChar char="•"/>
            </a:pPr>
            <a:r>
              <a:rPr lang="en-US" i="0">
                <a:solidFill>
                  <a:schemeClr val="tx1"/>
                </a:solidFill>
                <a:latin typeface="Arial"/>
                <a:ea typeface="맑은 고딕"/>
                <a:cs typeface="Calibri Light"/>
              </a:rPr>
              <a:t>Perform deeper research on car models with missing values and perform more</a:t>
            </a:r>
            <a:br>
              <a:rPr lang="en-US" i="0">
                <a:solidFill>
                  <a:schemeClr val="tx1"/>
                </a:solidFill>
                <a:latin typeface="Arial"/>
                <a:ea typeface="맑은 고딕"/>
                <a:cs typeface="Calibri Light"/>
              </a:rPr>
            </a:br>
            <a:r>
              <a:rPr lang="en-US" i="0">
                <a:solidFill>
                  <a:schemeClr val="tx1"/>
                </a:solidFill>
                <a:latin typeface="Arial"/>
                <a:ea typeface="맑은 고딕"/>
                <a:cs typeface="Calibri Light"/>
              </a:rPr>
              <a:t>thorough anomaly detection.</a:t>
            </a:r>
          </a:p>
          <a:p>
            <a:pPr marL="285750" indent="-285750">
              <a:spcBef>
                <a:spcPts val="0"/>
              </a:spcBef>
              <a:buFont typeface="Arial,Sans-Serif"/>
              <a:buChar char="•"/>
            </a:pPr>
            <a:r>
              <a:rPr lang="en-US" i="0">
                <a:solidFill>
                  <a:schemeClr val="tx1"/>
                </a:solidFill>
                <a:latin typeface="Arial"/>
                <a:ea typeface="맑은 고딕"/>
                <a:cs typeface="Calibri Light"/>
              </a:rPr>
              <a:t>We could integrate image detection algorithms to see whether car is described as it is and additionally use them as features for modelling (CNN Image Classification) </a:t>
            </a:r>
          </a:p>
          <a:p>
            <a:pPr marL="285750" indent="-285750">
              <a:spcBef>
                <a:spcPts val="0"/>
              </a:spcBef>
              <a:buFont typeface="Arial,Sans-Serif"/>
              <a:buChar char="•"/>
            </a:pPr>
            <a:endParaRPr lang="en-US" i="0">
              <a:solidFill>
                <a:schemeClr val="tx1"/>
              </a:solidFill>
              <a:latin typeface="Arial"/>
              <a:ea typeface="맑은 고딕"/>
              <a:cs typeface="Calibri Light"/>
            </a:endParaRPr>
          </a:p>
          <a:p>
            <a:pPr marL="285750" indent="-285750">
              <a:spcBef>
                <a:spcPts val="0"/>
              </a:spcBef>
              <a:buFont typeface="Arial,Sans-Serif"/>
              <a:buChar char="•"/>
            </a:pPr>
            <a:endParaRPr lang="en-US" i="0">
              <a:solidFill>
                <a:schemeClr val="tx1"/>
              </a:solidFill>
              <a:latin typeface="Arial"/>
              <a:ea typeface="+mj-lt"/>
              <a:cs typeface="+mj-lt"/>
            </a:endParaRPr>
          </a:p>
          <a:p>
            <a:pPr marL="285750" indent="-285750">
              <a:spcBef>
                <a:spcPts val="0"/>
              </a:spcBef>
              <a:buChar char="•"/>
            </a:pPr>
            <a:endParaRPr lang="en-US" altLang="en-US" i="0">
              <a:solidFill>
                <a:schemeClr val="tx1"/>
              </a:solidFill>
              <a:latin typeface="Arial"/>
              <a:ea typeface="맑은 고딕"/>
              <a:cs typeface="Calibri"/>
            </a:endParaRPr>
          </a:p>
          <a:p>
            <a:pPr marL="285750" indent="-285750">
              <a:spcBef>
                <a:spcPts val="0"/>
              </a:spcBef>
              <a:buFont typeface="Arial" pitchFamily="34" charset="0"/>
              <a:buChar char="•"/>
            </a:pPr>
            <a:endParaRPr lang="en-US" altLang="en-US" i="0">
              <a:solidFill>
                <a:srgbClr val="000000"/>
              </a:solidFill>
              <a:latin typeface="Arial"/>
              <a:ea typeface="맑은 고딕"/>
              <a:cs typeface="Calibri"/>
            </a:endParaRPr>
          </a:p>
          <a:p>
            <a:pPr marL="285750" indent="-285750">
              <a:spcBef>
                <a:spcPts val="0"/>
              </a:spcBef>
              <a:buFont typeface="Arial" pitchFamily="34" charset="0"/>
              <a:buChar char="•"/>
            </a:pPr>
            <a:endParaRPr lang="en-US" altLang="en-US" i="0">
              <a:solidFill>
                <a:srgbClr val="000000"/>
              </a:solidFill>
              <a:latin typeface="Arial"/>
              <a:ea typeface="맑은 고딕"/>
              <a:cs typeface="Calibri"/>
            </a:endParaRPr>
          </a:p>
          <a:p>
            <a:pPr marL="0" indent="0">
              <a:spcBef>
                <a:spcPts val="0"/>
              </a:spcBef>
              <a:buFont typeface="Arial,Sans-Serif"/>
            </a:pPr>
            <a:endParaRPr lang="en-US" altLang="en-US" i="0">
              <a:solidFill>
                <a:srgbClr val="000000"/>
              </a:solidFill>
              <a:latin typeface="Arial"/>
              <a:ea typeface="맑은 고딕"/>
              <a:cs typeface="Calibri"/>
            </a:endParaRPr>
          </a:p>
          <a:p>
            <a:pPr marL="0" indent="0"/>
            <a:endParaRPr lang="en-US" altLang="en-US" i="0">
              <a:solidFill>
                <a:srgbClr val="000000"/>
              </a:solidFill>
              <a:latin typeface="Arial"/>
              <a:ea typeface="맑은 고딕"/>
              <a:cs typeface="Calibri"/>
            </a:endParaRPr>
          </a:p>
          <a:p>
            <a:endParaRPr lang="en-US" altLang="ko-KR">
              <a:latin typeface="Arial"/>
              <a:ea typeface="맑은 고딕"/>
              <a:cs typeface="Calibri"/>
            </a:endParaRPr>
          </a:p>
          <a:p>
            <a:endParaRPr lang="en-US" altLang="ko-KR">
              <a:ea typeface="맑은 고딕"/>
              <a:cs typeface="Calibri"/>
            </a:endParaRPr>
          </a:p>
        </p:txBody>
      </p:sp>
      <p:sp>
        <p:nvSpPr>
          <p:cNvPr id="5" name="제목 1"/>
          <p:cNvSpPr>
            <a:spLocks noGrp="1"/>
          </p:cNvSpPr>
          <p:nvPr>
            <p:ph type="title"/>
          </p:nvPr>
        </p:nvSpPr>
        <p:spPr/>
        <p:txBody>
          <a:bodyPr/>
          <a:lstStyle/>
          <a:p>
            <a:r>
              <a:rPr lang="en-US" i="1"/>
              <a:t>Insights</a:t>
            </a:r>
            <a:endParaRPr lang="en-US" b="0">
              <a:ea typeface="+mj-lt"/>
              <a:cs typeface="+mj-lt"/>
            </a:endParaRPr>
          </a:p>
        </p:txBody>
      </p:sp>
      <p:sp>
        <p:nvSpPr>
          <p:cNvPr id="2" name="Slide Number Placeholder 1">
            <a:extLst>
              <a:ext uri="{FF2B5EF4-FFF2-40B4-BE49-F238E27FC236}">
                <a16:creationId xmlns:a16="http://schemas.microsoft.com/office/drawing/2014/main" id="{63251F94-7813-42AA-8B58-E7E3FA990805}"/>
              </a:ext>
            </a:extLst>
          </p:cNvPr>
          <p:cNvSpPr>
            <a:spLocks noGrp="1"/>
          </p:cNvSpPr>
          <p:nvPr>
            <p:ph type="sldNum" sz="quarter" idx="12"/>
          </p:nvPr>
        </p:nvSpPr>
        <p:spPr/>
        <p:txBody>
          <a:bodyPr/>
          <a:lstStyle/>
          <a:p>
            <a:fld id="{EE6BC638-39B7-4287-91A7-2A3DDA573295}" type="slidenum">
              <a:rPr lang="ko-KR" alt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vert="horz" lIns="91440" tIns="45720" rIns="91440" bIns="45720" rtlCol="0" anchor="t">
            <a:normAutofit/>
          </a:bodyPr>
          <a:lstStyle/>
          <a:p>
            <a:pPr marL="0" indent="0">
              <a:spcBef>
                <a:spcPts val="0"/>
              </a:spcBef>
            </a:pPr>
            <a:r>
              <a:rPr lang="en-US" b="1" i="0">
                <a:solidFill>
                  <a:schemeClr val="tx1"/>
                </a:solidFill>
                <a:latin typeface="Arial"/>
                <a:ea typeface="맑은 고딕"/>
                <a:cs typeface="Calibri"/>
              </a:rPr>
              <a:t>Proposed Business Application To Problems of Information Asymmetry: </a:t>
            </a:r>
            <a:endParaRPr lang="en-US">
              <a:solidFill>
                <a:schemeClr val="tx1"/>
              </a:solidFill>
              <a:cs typeface="Calibri"/>
            </a:endParaRPr>
          </a:p>
          <a:p>
            <a:pPr marL="0" indent="0">
              <a:spcBef>
                <a:spcPts val="0"/>
              </a:spcBef>
            </a:pPr>
            <a:endParaRPr lang="en-US" altLang="en-US" b="1" i="0">
              <a:solidFill>
                <a:schemeClr val="tx1"/>
              </a:solidFill>
              <a:latin typeface="Arial"/>
              <a:ea typeface="맑은 고딕"/>
              <a:cs typeface="Calibri"/>
            </a:endParaRPr>
          </a:p>
          <a:p>
            <a:pPr marL="285750" indent="-285750">
              <a:spcBef>
                <a:spcPts val="0"/>
              </a:spcBef>
              <a:buChar char="•"/>
            </a:pPr>
            <a:r>
              <a:rPr lang="en-US" altLang="en-US" i="0">
                <a:solidFill>
                  <a:schemeClr val="tx1"/>
                </a:solidFill>
                <a:latin typeface="Arial"/>
                <a:ea typeface="맑은 고딕"/>
                <a:cs typeface="Calibri"/>
              </a:rPr>
              <a:t>Craigslist should require sellers to fill in clearly defined forms for used cars so that</a:t>
            </a:r>
            <a:br>
              <a:rPr lang="en-US" altLang="en-US" i="0">
                <a:latin typeface="Arial"/>
                <a:ea typeface="맑은 고딕"/>
                <a:cs typeface="Calibri"/>
              </a:rPr>
            </a:br>
            <a:r>
              <a:rPr lang="en-US" altLang="en-US" i="0">
                <a:solidFill>
                  <a:schemeClr val="tx1"/>
                </a:solidFill>
                <a:latin typeface="Arial"/>
                <a:ea typeface="맑은 고딕"/>
                <a:cs typeface="Calibri"/>
              </a:rPr>
              <a:t>'information asymmetry' can be mitigated. (Now, it is not mandatory. 'Condition' criteria</a:t>
            </a:r>
            <a:br>
              <a:rPr lang="en-US" altLang="en-US" i="0">
                <a:latin typeface="Arial"/>
                <a:ea typeface="맑은 고딕"/>
                <a:cs typeface="Calibri"/>
              </a:rPr>
            </a:br>
            <a:r>
              <a:rPr lang="en-US" altLang="en-US" i="0">
                <a:solidFill>
                  <a:schemeClr val="tx1"/>
                </a:solidFill>
                <a:latin typeface="Arial"/>
                <a:ea typeface="맑은 고딕"/>
                <a:cs typeface="Calibri"/>
              </a:rPr>
              <a:t>is also not clear, while this can be an important indicator.)</a:t>
            </a:r>
          </a:p>
          <a:p>
            <a:pPr marL="285750" indent="-285750">
              <a:spcBef>
                <a:spcPts val="0"/>
              </a:spcBef>
              <a:buChar char="•"/>
            </a:pPr>
            <a:endParaRPr lang="en-US" i="0">
              <a:solidFill>
                <a:schemeClr val="tx1"/>
              </a:solidFill>
              <a:latin typeface="Arial"/>
              <a:ea typeface="맑은 고딕"/>
              <a:cs typeface="+mj-lt"/>
            </a:endParaRPr>
          </a:p>
          <a:p>
            <a:pPr marL="285750" indent="-285750">
              <a:spcBef>
                <a:spcPts val="0"/>
              </a:spcBef>
              <a:buChar char="•"/>
            </a:pPr>
            <a:r>
              <a:rPr lang="en-US" i="0">
                <a:solidFill>
                  <a:schemeClr val="tx1"/>
                </a:solidFill>
                <a:latin typeface="Arial"/>
                <a:ea typeface="맑은 고딕"/>
                <a:cs typeface="+mj-lt"/>
              </a:rPr>
              <a:t>Craigslist or other platforms can present predictions (using the predictive model) of</a:t>
            </a:r>
            <a:br>
              <a:rPr lang="en-US" i="0">
                <a:latin typeface="Arial"/>
                <a:ea typeface="맑은 고딕"/>
                <a:cs typeface="+mj-lt"/>
              </a:rPr>
            </a:br>
            <a:r>
              <a:rPr lang="en-US" i="0">
                <a:solidFill>
                  <a:schemeClr val="tx1"/>
                </a:solidFill>
                <a:latin typeface="Arial"/>
                <a:ea typeface="맑은 고딕"/>
                <a:cs typeface="+mj-lt"/>
              </a:rPr>
              <a:t>used cars so that buyers can get a sense of what is reasonable and have a base point </a:t>
            </a:r>
            <a:br>
              <a:rPr lang="en-US" i="0">
                <a:latin typeface="Arial"/>
                <a:ea typeface="맑은 고딕"/>
                <a:cs typeface="+mj-lt"/>
              </a:rPr>
            </a:br>
            <a:r>
              <a:rPr lang="en-US" i="0">
                <a:solidFill>
                  <a:schemeClr val="tx1"/>
                </a:solidFill>
                <a:latin typeface="Arial"/>
                <a:ea typeface="맑은 고딕"/>
                <a:cs typeface="+mj-lt"/>
              </a:rPr>
              <a:t>for comparison. </a:t>
            </a:r>
          </a:p>
          <a:p>
            <a:pPr marL="285750" indent="-285750">
              <a:spcBef>
                <a:spcPts val="0"/>
              </a:spcBef>
              <a:buChar char="•"/>
            </a:pPr>
            <a:endParaRPr lang="en-US" i="0">
              <a:solidFill>
                <a:schemeClr val="tx1"/>
              </a:solidFill>
              <a:latin typeface="Arial"/>
              <a:ea typeface="맑은 고딕"/>
              <a:cs typeface="+mj-lt"/>
            </a:endParaRPr>
          </a:p>
          <a:p>
            <a:pPr marL="285750" indent="-285750">
              <a:spcBef>
                <a:spcPts val="0"/>
              </a:spcBef>
              <a:buChar char="•"/>
            </a:pPr>
            <a:r>
              <a:rPr lang="en-US" i="0">
                <a:solidFill>
                  <a:schemeClr val="tx1"/>
                </a:solidFill>
                <a:latin typeface="Arial"/>
                <a:ea typeface="맑은 고딕"/>
                <a:cs typeface="+mj-lt"/>
              </a:rPr>
              <a:t>Craigslist can also add exception criteria or specific section for vintage cars.</a:t>
            </a:r>
          </a:p>
          <a:p>
            <a:pPr marL="285750" indent="-285750">
              <a:spcBef>
                <a:spcPts val="0"/>
              </a:spcBef>
              <a:buChar char="•"/>
            </a:pPr>
            <a:endParaRPr lang="en-US" i="0">
              <a:solidFill>
                <a:schemeClr val="tx1"/>
              </a:solidFill>
              <a:latin typeface="Arial"/>
              <a:ea typeface="맑은 고딕"/>
              <a:cs typeface="+mj-lt"/>
            </a:endParaRPr>
          </a:p>
          <a:p>
            <a:pPr marL="285750" indent="-285750">
              <a:spcBef>
                <a:spcPts val="0"/>
              </a:spcBef>
              <a:buChar char="•"/>
            </a:pPr>
            <a:r>
              <a:rPr lang="en-US" i="0">
                <a:solidFill>
                  <a:schemeClr val="tx1"/>
                </a:solidFill>
                <a:latin typeface="Arial"/>
                <a:ea typeface="맑은 고딕"/>
                <a:cs typeface="+mj-lt"/>
              </a:rPr>
              <a:t>For reputation and quality assurance purposes, used car companies can use the </a:t>
            </a:r>
            <a:br>
              <a:rPr lang="en-US" i="0">
                <a:latin typeface="Arial"/>
                <a:ea typeface="맑은 고딕"/>
                <a:cs typeface="+mj-lt"/>
              </a:rPr>
            </a:br>
            <a:r>
              <a:rPr lang="en-US" i="0">
                <a:solidFill>
                  <a:schemeClr val="tx1"/>
                </a:solidFill>
                <a:latin typeface="Arial"/>
                <a:ea typeface="맑은 고딕"/>
                <a:cs typeface="+mj-lt"/>
              </a:rPr>
              <a:t>predictions to target and filter out sellers prone to selling lemons prior to posting for</a:t>
            </a:r>
            <a:br>
              <a:rPr lang="en-US" i="0">
                <a:latin typeface="Arial"/>
                <a:ea typeface="맑은 고딕"/>
                <a:cs typeface="+mj-lt"/>
              </a:rPr>
            </a:br>
            <a:r>
              <a:rPr lang="en-US" i="0">
                <a:solidFill>
                  <a:schemeClr val="tx1"/>
                </a:solidFill>
                <a:latin typeface="Arial"/>
                <a:ea typeface="맑은 고딕"/>
                <a:cs typeface="+mj-lt"/>
              </a:rPr>
              <a:t>sale.</a:t>
            </a:r>
            <a:endParaRPr lang="en-US" altLang="en-US" i="0">
              <a:solidFill>
                <a:schemeClr val="tx1"/>
              </a:solidFill>
              <a:latin typeface="Arial"/>
              <a:ea typeface="맑은 고딕"/>
              <a:cs typeface="Calibri"/>
            </a:endParaRPr>
          </a:p>
          <a:p>
            <a:pPr marL="0" indent="0">
              <a:spcBef>
                <a:spcPts val="0"/>
              </a:spcBef>
            </a:pPr>
            <a:endParaRPr lang="en-US" altLang="en-US" i="0">
              <a:solidFill>
                <a:schemeClr val="tx1"/>
              </a:solidFill>
              <a:latin typeface="Arial"/>
              <a:ea typeface="맑은 고딕"/>
              <a:cs typeface="Calibri"/>
            </a:endParaRPr>
          </a:p>
          <a:p>
            <a:pPr marL="0" indent="0">
              <a:spcBef>
                <a:spcPts val="0"/>
              </a:spcBef>
            </a:pPr>
            <a:r>
              <a:rPr lang="en-US" altLang="en-US">
                <a:solidFill>
                  <a:schemeClr val="tx1"/>
                </a:solidFill>
                <a:latin typeface="Arial"/>
                <a:ea typeface="맑은 고딕"/>
                <a:cs typeface="Calibri"/>
              </a:rPr>
              <a:t>Eventually, all these adjustments can be expected to improve the quality of used car</a:t>
            </a:r>
            <a:br>
              <a:rPr lang="en-US"/>
            </a:br>
            <a:r>
              <a:rPr lang="en-US" altLang="en-US">
                <a:solidFill>
                  <a:schemeClr val="tx1"/>
                </a:solidFill>
                <a:latin typeface="Arial"/>
                <a:ea typeface="맑은 고딕"/>
                <a:cs typeface="Calibri"/>
              </a:rPr>
              <a:t>listings in Craigslist, which in turn, can improve transaction success rate.</a:t>
            </a:r>
            <a:endParaRPr lang="en-US">
              <a:solidFill>
                <a:schemeClr val="tx1"/>
              </a:solidFill>
              <a:cs typeface="Calibri"/>
            </a:endParaRPr>
          </a:p>
          <a:p>
            <a:pPr marL="0" indent="0">
              <a:spcBef>
                <a:spcPts val="0"/>
              </a:spcBef>
            </a:pPr>
            <a:endParaRPr lang="en-US" altLang="en-US" i="0">
              <a:solidFill>
                <a:schemeClr val="tx1"/>
              </a:solidFill>
              <a:latin typeface="Arial"/>
              <a:ea typeface="맑은 고딕"/>
              <a:cs typeface="Calibri"/>
            </a:endParaRPr>
          </a:p>
          <a:p>
            <a:pPr marL="285750" indent="-285750">
              <a:spcBef>
                <a:spcPts val="0"/>
              </a:spcBef>
              <a:buChar char="•"/>
            </a:pPr>
            <a:endParaRPr lang="en-US" altLang="en-US" i="0">
              <a:solidFill>
                <a:schemeClr val="tx1"/>
              </a:solidFill>
              <a:latin typeface="Arial"/>
              <a:ea typeface="맑은 고딕"/>
              <a:cs typeface="Calibri"/>
            </a:endParaRPr>
          </a:p>
          <a:p>
            <a:pPr marL="285750" indent="-285750">
              <a:spcBef>
                <a:spcPts val="0"/>
              </a:spcBef>
              <a:buFont typeface="Arial" pitchFamily="34" charset="0"/>
              <a:buChar char="•"/>
            </a:pPr>
            <a:endParaRPr lang="en-US" altLang="en-US" i="0">
              <a:solidFill>
                <a:srgbClr val="000000"/>
              </a:solidFill>
              <a:latin typeface="Arial"/>
              <a:ea typeface="맑은 고딕"/>
              <a:cs typeface="Calibri"/>
            </a:endParaRPr>
          </a:p>
          <a:p>
            <a:pPr marL="285750" indent="-285750">
              <a:spcBef>
                <a:spcPts val="0"/>
              </a:spcBef>
              <a:buChar char="•"/>
            </a:pPr>
            <a:endParaRPr lang="en-US" altLang="en-US" i="0">
              <a:solidFill>
                <a:srgbClr val="000000"/>
              </a:solidFill>
              <a:latin typeface="Arial"/>
              <a:ea typeface="맑은 고딕"/>
              <a:cs typeface="Calibri"/>
            </a:endParaRPr>
          </a:p>
          <a:p>
            <a:pPr marL="285750" indent="-285750">
              <a:spcBef>
                <a:spcPts val="0"/>
              </a:spcBef>
              <a:buChar char="•"/>
            </a:pPr>
            <a:endParaRPr lang="en-US" altLang="en-US" i="0">
              <a:solidFill>
                <a:srgbClr val="000000"/>
              </a:solidFill>
              <a:latin typeface="Arial"/>
              <a:ea typeface="맑은 고딕"/>
              <a:cs typeface="Calibri"/>
            </a:endParaRPr>
          </a:p>
          <a:p>
            <a:pPr marL="0" indent="0">
              <a:spcBef>
                <a:spcPts val="0"/>
              </a:spcBef>
            </a:pPr>
            <a:endParaRPr lang="en-US" altLang="en-US" i="0">
              <a:solidFill>
                <a:srgbClr val="000000"/>
              </a:solidFill>
              <a:latin typeface="Arial"/>
              <a:ea typeface="맑은 고딕"/>
              <a:cs typeface="Calibri"/>
            </a:endParaRPr>
          </a:p>
          <a:p>
            <a:pPr marL="0" indent="0"/>
            <a:endParaRPr lang="en-US" altLang="en-US" i="0">
              <a:solidFill>
                <a:srgbClr val="000000"/>
              </a:solidFill>
              <a:latin typeface="Arial"/>
              <a:ea typeface="맑은 고딕"/>
              <a:cs typeface="Calibri"/>
            </a:endParaRPr>
          </a:p>
          <a:p>
            <a:endParaRPr lang="en-US" altLang="ko-KR">
              <a:latin typeface="Arial"/>
              <a:ea typeface="맑은 고딕"/>
              <a:cs typeface="Calibri"/>
            </a:endParaRPr>
          </a:p>
          <a:p>
            <a:endParaRPr lang="en-US" altLang="ko-KR">
              <a:latin typeface="Calibri"/>
              <a:ea typeface="맑은 고딕"/>
              <a:cs typeface="Calibri"/>
            </a:endParaRPr>
          </a:p>
        </p:txBody>
      </p:sp>
      <p:sp>
        <p:nvSpPr>
          <p:cNvPr id="5" name="제목 1"/>
          <p:cNvSpPr>
            <a:spLocks noGrp="1"/>
          </p:cNvSpPr>
          <p:nvPr>
            <p:ph type="title"/>
          </p:nvPr>
        </p:nvSpPr>
        <p:spPr/>
        <p:txBody>
          <a:bodyPr/>
          <a:lstStyle/>
          <a:p>
            <a:r>
              <a:rPr lang="en-US" i="1">
                <a:ea typeface="+mj-lt"/>
                <a:cs typeface="+mj-lt"/>
              </a:rPr>
              <a:t>Recommendations</a:t>
            </a:r>
            <a:endParaRPr lang="en-US" b="0">
              <a:ea typeface="+mj-lt"/>
              <a:cs typeface="+mj-lt"/>
            </a:endParaRPr>
          </a:p>
        </p:txBody>
      </p:sp>
      <p:sp>
        <p:nvSpPr>
          <p:cNvPr id="2" name="Slide Number Placeholder 1">
            <a:extLst>
              <a:ext uri="{FF2B5EF4-FFF2-40B4-BE49-F238E27FC236}">
                <a16:creationId xmlns:a16="http://schemas.microsoft.com/office/drawing/2014/main" id="{FD423D19-2BA0-42CB-8C69-8A6BD4F4AEF3}"/>
              </a:ext>
            </a:extLst>
          </p:cNvPr>
          <p:cNvSpPr>
            <a:spLocks noGrp="1"/>
          </p:cNvSpPr>
          <p:nvPr>
            <p:ph type="sldNum" sz="quarter" idx="12"/>
          </p:nvPr>
        </p:nvSpPr>
        <p:spPr/>
        <p:txBody>
          <a:bodyPr/>
          <a:lstStyle/>
          <a:p>
            <a:fld id="{EE6BC638-39B7-4287-91A7-2A3DDA573295}" type="slidenum">
              <a:rPr lang="ko-KR" altLang="en-US" smtClean="0"/>
              <a:pPr/>
              <a:t>24</a:t>
            </a:fld>
            <a:endParaRPr lang="en-US"/>
          </a:p>
        </p:txBody>
      </p:sp>
    </p:spTree>
    <p:extLst>
      <p:ext uri="{BB962C8B-B14F-4D97-AF65-F5344CB8AC3E}">
        <p14:creationId xmlns:p14="http://schemas.microsoft.com/office/powerpoint/2010/main" val="82203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C35A25-CC9E-4951-90BC-1CC22AEECFF2}"/>
              </a:ext>
            </a:extLst>
          </p:cNvPr>
          <p:cNvSpPr>
            <a:spLocks noGrp="1"/>
          </p:cNvSpPr>
          <p:nvPr>
            <p:ph idx="1"/>
          </p:nvPr>
        </p:nvSpPr>
        <p:spPr/>
        <p:txBody>
          <a:bodyPr vert="horz" lIns="91440" tIns="45720" rIns="91440" bIns="45720" rtlCol="0" anchor="t">
            <a:normAutofit/>
          </a:bodyPr>
          <a:lstStyle/>
          <a:p>
            <a:r>
              <a:rPr lang="en-US" b="1">
                <a:solidFill>
                  <a:schemeClr val="tx1"/>
                </a:solidFill>
                <a:latin typeface="Arial"/>
                <a:ea typeface="맑은 고딕"/>
                <a:cs typeface="Calibri"/>
              </a:rPr>
              <a:t>Data Sources:</a:t>
            </a:r>
            <a:endParaRPr lang="en-US" b="1">
              <a:solidFill>
                <a:schemeClr val="tx1"/>
              </a:solidFill>
              <a:latin typeface="Arial"/>
              <a:cs typeface="Calibri"/>
            </a:endParaRPr>
          </a:p>
          <a:p>
            <a:pPr>
              <a:buChar char="•"/>
            </a:pPr>
            <a:r>
              <a:rPr lang="en-US" b="1" i="0">
                <a:solidFill>
                  <a:schemeClr val="tx1"/>
                </a:solidFill>
                <a:latin typeface="Arial"/>
                <a:ea typeface="맑은 고딕"/>
                <a:cs typeface="Calibri"/>
              </a:rPr>
              <a:t>Used Car Dataset:</a:t>
            </a:r>
            <a:r>
              <a:rPr lang="en-US" b="1" i="0">
                <a:solidFill>
                  <a:schemeClr val="tx1"/>
                </a:solidFill>
                <a:latin typeface="Arial"/>
                <a:ea typeface="맑은 고딕"/>
                <a:cs typeface="+mj-lt"/>
              </a:rPr>
              <a:t> </a:t>
            </a:r>
            <a:r>
              <a:rPr lang="en-US" i="0">
                <a:ea typeface="+mj-lt"/>
                <a:cs typeface="+mj-lt"/>
                <a:hlinkClick r:id="rId2"/>
              </a:rPr>
              <a:t>https://www.kaggle.com/austinreese/craigslist-carstrucks-data</a:t>
            </a:r>
            <a:endParaRPr lang="en-US" b="1" i="0">
              <a:solidFill>
                <a:schemeClr val="tx1"/>
              </a:solidFill>
              <a:latin typeface="Arial"/>
              <a:ea typeface="맑은 고딕"/>
              <a:cs typeface="Calibri"/>
            </a:endParaRPr>
          </a:p>
          <a:p>
            <a:pPr>
              <a:buChar char="•"/>
            </a:pPr>
            <a:r>
              <a:rPr lang="en-US" b="1" i="0">
                <a:solidFill>
                  <a:schemeClr val="tx1"/>
                </a:solidFill>
                <a:latin typeface="Arial"/>
                <a:ea typeface="맑은 고딕"/>
                <a:cs typeface="Calibri"/>
              </a:rPr>
              <a:t>MSRP Dataset:</a:t>
            </a:r>
            <a:r>
              <a:rPr lang="en-US" b="1" i="0">
                <a:solidFill>
                  <a:schemeClr val="tx1"/>
                </a:solidFill>
                <a:latin typeface="Arial"/>
                <a:ea typeface="맑은 고딕"/>
                <a:cs typeface="+mj-lt"/>
              </a:rPr>
              <a:t> </a:t>
            </a:r>
            <a:r>
              <a:rPr lang="en-US" i="0">
                <a:solidFill>
                  <a:schemeClr val="tx1"/>
                </a:solidFill>
                <a:latin typeface="Arial"/>
                <a:ea typeface="+mj-lt"/>
                <a:cs typeface="+mj-lt"/>
                <a:hlinkClick r:id="rId3">
                  <a:extLst>
                    <a:ext uri="{A12FA001-AC4F-418D-AE19-62706E023703}">
                      <ahyp:hlinkClr xmlns:ahyp="http://schemas.microsoft.com/office/drawing/2018/hyperlinkcolor" val="tx"/>
                    </a:ext>
                  </a:extLst>
                </a:hlinkClick>
              </a:rPr>
              <a:t>https://www.kaggle.com/CooperUnion/cardataset</a:t>
            </a:r>
            <a:endParaRPr lang="en-US" i="0">
              <a:solidFill>
                <a:schemeClr val="tx1"/>
              </a:solidFill>
              <a:latin typeface="Arial"/>
              <a:ea typeface="+mj-lt"/>
              <a:cs typeface="+mj-lt"/>
            </a:endParaRPr>
          </a:p>
          <a:p>
            <a:pPr>
              <a:buChar char="•"/>
            </a:pPr>
            <a:r>
              <a:rPr lang="en-US" b="1" i="0" err="1">
                <a:solidFill>
                  <a:schemeClr val="tx1"/>
                </a:solidFill>
                <a:latin typeface="Arial"/>
                <a:ea typeface="맑은 고딕"/>
                <a:cs typeface="Calibri"/>
              </a:rPr>
              <a:t>iSeeCar</a:t>
            </a:r>
            <a:r>
              <a:rPr lang="en-US" b="1" i="0">
                <a:solidFill>
                  <a:schemeClr val="tx1"/>
                </a:solidFill>
                <a:latin typeface="Arial"/>
                <a:ea typeface="맑은 고딕"/>
                <a:cs typeface="Calibri"/>
              </a:rPr>
              <a:t>:</a:t>
            </a:r>
            <a:r>
              <a:rPr lang="en-US" b="1" i="0">
                <a:solidFill>
                  <a:schemeClr val="tx1"/>
                </a:solidFill>
                <a:latin typeface="Arial"/>
                <a:ea typeface="맑은 고딕"/>
                <a:cs typeface="+mj-lt"/>
              </a:rPr>
              <a:t> </a:t>
            </a:r>
            <a:r>
              <a:rPr lang="en-US" i="0">
                <a:solidFill>
                  <a:schemeClr val="tx1"/>
                </a:solidFill>
                <a:latin typeface="Arial"/>
                <a:ea typeface="+mj-lt"/>
                <a:cs typeface="+mj-lt"/>
                <a:hlinkClick r:id="rId4">
                  <a:extLst>
                    <a:ext uri="{A12FA001-AC4F-418D-AE19-62706E023703}">
                      <ahyp:hlinkClr xmlns:ahyp="http://schemas.microsoft.com/office/drawing/2018/hyperlinkcolor" val="tx"/>
                    </a:ext>
                  </a:extLst>
                </a:hlinkClick>
              </a:rPr>
              <a:t>https://www.iseecars.com/</a:t>
            </a:r>
            <a:endParaRPr lang="en-US" i="0">
              <a:solidFill>
                <a:schemeClr val="tx1"/>
              </a:solidFill>
              <a:latin typeface="Arial"/>
              <a:ea typeface="맑은 고딕"/>
              <a:cs typeface="+mj-lt"/>
            </a:endParaRPr>
          </a:p>
          <a:p>
            <a:endParaRPr lang="en-US" b="1">
              <a:solidFill>
                <a:schemeClr val="tx1"/>
              </a:solidFill>
              <a:latin typeface="Arial"/>
              <a:ea typeface="맑은 고딕"/>
              <a:cs typeface="Calibri"/>
            </a:endParaRPr>
          </a:p>
          <a:p>
            <a:r>
              <a:rPr lang="en-US" b="1">
                <a:solidFill>
                  <a:schemeClr val="tx1"/>
                </a:solidFill>
                <a:latin typeface="Arial"/>
                <a:ea typeface="맑은 고딕"/>
                <a:cs typeface="Calibri"/>
              </a:rPr>
              <a:t>Tools:</a:t>
            </a:r>
          </a:p>
          <a:p>
            <a:pPr>
              <a:buChar char="•"/>
            </a:pPr>
            <a:r>
              <a:rPr lang="en-US" b="1" i="0">
                <a:solidFill>
                  <a:schemeClr val="tx1"/>
                </a:solidFill>
                <a:latin typeface="Arial"/>
                <a:ea typeface="맑은 고딕"/>
                <a:cs typeface="Calibri"/>
              </a:rPr>
              <a:t>Top2Vec:</a:t>
            </a:r>
            <a:r>
              <a:rPr lang="en-US">
                <a:solidFill>
                  <a:schemeClr val="tx1"/>
                </a:solidFill>
                <a:latin typeface="Arial"/>
                <a:ea typeface="맑은 고딕"/>
                <a:cs typeface="Calibri"/>
              </a:rPr>
              <a:t> </a:t>
            </a:r>
            <a:r>
              <a:rPr lang="en-US" i="0">
                <a:solidFill>
                  <a:schemeClr val="tx1"/>
                </a:solidFill>
                <a:latin typeface="Arial"/>
                <a:ea typeface="+mj-lt"/>
                <a:cs typeface="+mj-lt"/>
                <a:hlinkClick r:id="rId5">
                  <a:extLst>
                    <a:ext uri="{A12FA001-AC4F-418D-AE19-62706E023703}">
                      <ahyp:hlinkClr xmlns:ahyp="http://schemas.microsoft.com/office/drawing/2018/hyperlinkcolor" val="tx"/>
                    </a:ext>
                  </a:extLst>
                </a:hlinkClick>
              </a:rPr>
              <a:t>https://github.com/ddangelov/Top2Vec</a:t>
            </a:r>
            <a:endParaRPr lang="en-US" i="0">
              <a:solidFill>
                <a:schemeClr val="tx1"/>
              </a:solidFill>
              <a:latin typeface="Arial"/>
              <a:ea typeface="+mj-lt"/>
              <a:cs typeface="+mj-lt"/>
            </a:endParaRPr>
          </a:p>
          <a:p>
            <a:pPr>
              <a:buChar char="•"/>
            </a:pPr>
            <a:r>
              <a:rPr lang="en-US" b="1" i="0">
                <a:solidFill>
                  <a:schemeClr val="tx1"/>
                </a:solidFill>
                <a:latin typeface="Arial"/>
                <a:ea typeface="맑은 고딕"/>
                <a:cs typeface="Calibri"/>
              </a:rPr>
              <a:t>OpenRefine:</a:t>
            </a:r>
            <a:r>
              <a:rPr lang="en-US" b="1" i="0">
                <a:solidFill>
                  <a:schemeClr val="tx1"/>
                </a:solidFill>
                <a:latin typeface="Arial"/>
                <a:ea typeface="맑은 고딕"/>
                <a:cs typeface="+mj-lt"/>
              </a:rPr>
              <a:t> </a:t>
            </a:r>
            <a:r>
              <a:rPr lang="en-US" i="0">
                <a:solidFill>
                  <a:schemeClr val="tx1"/>
                </a:solidFill>
                <a:latin typeface="Arial"/>
                <a:ea typeface="+mj-lt"/>
                <a:cs typeface="+mj-lt"/>
                <a:hlinkClick r:id="rId6">
                  <a:extLst>
                    <a:ext uri="{A12FA001-AC4F-418D-AE19-62706E023703}">
                      <ahyp:hlinkClr xmlns:ahyp="http://schemas.microsoft.com/office/drawing/2018/hyperlinkcolor" val="tx"/>
                    </a:ext>
                  </a:extLst>
                </a:hlinkClick>
              </a:rPr>
              <a:t>https://openrefine.org/</a:t>
            </a:r>
            <a:endParaRPr lang="en-US" i="0">
              <a:solidFill>
                <a:schemeClr val="tx1"/>
              </a:solidFill>
              <a:latin typeface="Arial"/>
              <a:cs typeface="Calibri"/>
            </a:endParaRPr>
          </a:p>
          <a:p>
            <a:pPr>
              <a:buChar char="•"/>
            </a:pPr>
            <a:r>
              <a:rPr lang="en-US" b="1" i="0">
                <a:solidFill>
                  <a:schemeClr val="tx1"/>
                </a:solidFill>
                <a:latin typeface="Arial"/>
                <a:ea typeface="맑은 고딕"/>
                <a:cs typeface="Calibri"/>
              </a:rPr>
              <a:t>DiffLib:</a:t>
            </a:r>
            <a:r>
              <a:rPr lang="en-US" i="0">
                <a:solidFill>
                  <a:schemeClr val="tx1"/>
                </a:solidFill>
                <a:latin typeface="Arial"/>
                <a:ea typeface="맑은 고딕"/>
                <a:cs typeface="+mj-lt"/>
              </a:rPr>
              <a:t> </a:t>
            </a:r>
            <a:r>
              <a:rPr lang="en-US" i="0">
                <a:solidFill>
                  <a:schemeClr val="tx1"/>
                </a:solidFill>
                <a:latin typeface="Arial"/>
                <a:ea typeface="+mj-lt"/>
                <a:cs typeface="+mj-lt"/>
                <a:hlinkClick r:id="rId7">
                  <a:extLst>
                    <a:ext uri="{A12FA001-AC4F-418D-AE19-62706E023703}">
                      <ahyp:hlinkClr xmlns:ahyp="http://schemas.microsoft.com/office/drawing/2018/hyperlinkcolor" val="tx"/>
                    </a:ext>
                  </a:extLst>
                </a:hlinkClick>
              </a:rPr>
              <a:t>https://docs.python.org/3/library/difflib.html</a:t>
            </a:r>
            <a:endParaRPr lang="en-US" i="0">
              <a:solidFill>
                <a:schemeClr val="tx1"/>
              </a:solidFill>
              <a:latin typeface="Arial"/>
              <a:cs typeface="Calibri"/>
            </a:endParaRPr>
          </a:p>
          <a:p>
            <a:pPr>
              <a:buChar char="•"/>
            </a:pPr>
            <a:r>
              <a:rPr lang="en-US" b="1" i="0">
                <a:solidFill>
                  <a:schemeClr val="tx1"/>
                </a:solidFill>
                <a:latin typeface="Arial"/>
                <a:ea typeface="맑은 고딕"/>
                <a:cs typeface="Calibri"/>
              </a:rPr>
              <a:t>Scrapy:</a:t>
            </a:r>
            <a:r>
              <a:rPr lang="en-US" i="0">
                <a:solidFill>
                  <a:schemeClr val="tx1"/>
                </a:solidFill>
                <a:latin typeface="Arial"/>
                <a:ea typeface="맑은 고딕"/>
                <a:cs typeface="Calibri"/>
              </a:rPr>
              <a:t> </a:t>
            </a:r>
            <a:r>
              <a:rPr lang="en-US" i="0">
                <a:solidFill>
                  <a:schemeClr val="tx1"/>
                </a:solidFill>
                <a:latin typeface="Arial"/>
                <a:ea typeface="+mj-lt"/>
                <a:cs typeface="+mj-lt"/>
                <a:hlinkClick r:id="rId8">
                  <a:extLst>
                    <a:ext uri="{A12FA001-AC4F-418D-AE19-62706E023703}">
                      <ahyp:hlinkClr xmlns:ahyp="http://schemas.microsoft.com/office/drawing/2018/hyperlinkcolor" val="tx"/>
                    </a:ext>
                  </a:extLst>
                </a:hlinkClick>
              </a:rPr>
              <a:t>https://scrapy.org/</a:t>
            </a:r>
            <a:endParaRPr lang="en-US" i="0">
              <a:solidFill>
                <a:schemeClr val="tx1"/>
              </a:solidFill>
              <a:latin typeface="Arial"/>
              <a:cs typeface="Calibri"/>
            </a:endParaRPr>
          </a:p>
          <a:p>
            <a:pPr>
              <a:buChar char="•"/>
            </a:pPr>
            <a:endParaRPr lang="en-US" i="0">
              <a:solidFill>
                <a:schemeClr val="tx1"/>
              </a:solidFill>
              <a:latin typeface="Arial"/>
              <a:cs typeface="Calibri"/>
            </a:endParaRPr>
          </a:p>
          <a:p>
            <a:endParaRPr lang="en-US" i="0">
              <a:solidFill>
                <a:srgbClr val="595959"/>
              </a:solidFill>
              <a:latin typeface="Calibri"/>
              <a:cs typeface="Calibri"/>
            </a:endParaRPr>
          </a:p>
        </p:txBody>
      </p:sp>
      <p:sp>
        <p:nvSpPr>
          <p:cNvPr id="3" name="Title 2">
            <a:extLst>
              <a:ext uri="{FF2B5EF4-FFF2-40B4-BE49-F238E27FC236}">
                <a16:creationId xmlns:a16="http://schemas.microsoft.com/office/drawing/2014/main" id="{74B79032-09F4-4012-807F-FFF2957CE9B8}"/>
              </a:ext>
            </a:extLst>
          </p:cNvPr>
          <p:cNvSpPr>
            <a:spLocks noGrp="1"/>
          </p:cNvSpPr>
          <p:nvPr>
            <p:ph type="title"/>
          </p:nvPr>
        </p:nvSpPr>
        <p:spPr/>
        <p:txBody>
          <a:bodyPr/>
          <a:lstStyle/>
          <a:p>
            <a:r>
              <a:rPr lang="en-US">
                <a:ea typeface="맑은 고딕"/>
                <a:cs typeface="Calibri"/>
              </a:rPr>
              <a:t>References</a:t>
            </a:r>
            <a:endParaRPr lang="en-US"/>
          </a:p>
        </p:txBody>
      </p:sp>
      <p:sp>
        <p:nvSpPr>
          <p:cNvPr id="4" name="Slide Number Placeholder 3">
            <a:extLst>
              <a:ext uri="{FF2B5EF4-FFF2-40B4-BE49-F238E27FC236}">
                <a16:creationId xmlns:a16="http://schemas.microsoft.com/office/drawing/2014/main" id="{12A589ED-9771-46A5-AB32-2790EFF9EA86}"/>
              </a:ext>
            </a:extLst>
          </p:cNvPr>
          <p:cNvSpPr>
            <a:spLocks noGrp="1"/>
          </p:cNvSpPr>
          <p:nvPr>
            <p:ph type="sldNum" sz="quarter" idx="12"/>
          </p:nvPr>
        </p:nvSpPr>
        <p:spPr/>
        <p:txBody>
          <a:bodyPr/>
          <a:lstStyle/>
          <a:p>
            <a:fld id="{EE6BC638-39B7-4287-91A7-2A3DDA573295}" type="slidenum">
              <a:rPr lang="ko-KR" altLang="en-US" smtClean="0"/>
              <a:pPr/>
              <a:t>25</a:t>
            </a:fld>
            <a:endParaRPr lang="en-US"/>
          </a:p>
        </p:txBody>
      </p:sp>
    </p:spTree>
    <p:extLst>
      <p:ext uri="{BB962C8B-B14F-4D97-AF65-F5344CB8AC3E}">
        <p14:creationId xmlns:p14="http://schemas.microsoft.com/office/powerpoint/2010/main" val="3693059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979712" y="5085184"/>
            <a:ext cx="7164288" cy="1152128"/>
          </a:xfrm>
        </p:spPr>
        <p:txBody>
          <a:bodyPr/>
          <a:lstStyle/>
          <a:p>
            <a:r>
              <a:rPr lang="en-US" altLang="ko-KR"/>
              <a:t>THANK YOU</a:t>
            </a:r>
            <a:endParaRPr lang="ko-KR" altLang="en-US"/>
          </a:p>
        </p:txBody>
      </p:sp>
      <p:sp>
        <p:nvSpPr>
          <p:cNvPr id="2" name="Slide Number Placeholder 1">
            <a:extLst>
              <a:ext uri="{FF2B5EF4-FFF2-40B4-BE49-F238E27FC236}">
                <a16:creationId xmlns:a16="http://schemas.microsoft.com/office/drawing/2014/main" id="{BFC41D02-CBE1-41AD-8483-3095ED92896D}"/>
              </a:ext>
            </a:extLst>
          </p:cNvPr>
          <p:cNvSpPr>
            <a:spLocks noGrp="1"/>
          </p:cNvSpPr>
          <p:nvPr>
            <p:ph type="sldNum" sz="quarter" idx="12"/>
          </p:nvPr>
        </p:nvSpPr>
        <p:spPr/>
        <p:txBody>
          <a:bodyPr/>
          <a:lstStyle/>
          <a:p>
            <a:fld id="{EE6BC638-39B7-4287-91A7-2A3DDA573295}" type="slidenum">
              <a:rPr lang="ko-KR" alt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B79032-09F4-4012-807F-FFF2957CE9B8}"/>
              </a:ext>
            </a:extLst>
          </p:cNvPr>
          <p:cNvSpPr>
            <a:spLocks noGrp="1"/>
          </p:cNvSpPr>
          <p:nvPr>
            <p:ph type="title"/>
          </p:nvPr>
        </p:nvSpPr>
        <p:spPr/>
        <p:txBody>
          <a:bodyPr>
            <a:normAutofit fontScale="90000"/>
          </a:bodyPr>
          <a:lstStyle/>
          <a:p>
            <a:r>
              <a:rPr lang="en-US" dirty="0">
                <a:ea typeface="맑은 고딕"/>
                <a:cs typeface="Calibri"/>
              </a:rPr>
              <a:t>Appendix</a:t>
            </a:r>
            <a:br>
              <a:rPr lang="en-US" dirty="0">
                <a:ea typeface="맑은 고딕"/>
                <a:cs typeface="Calibri"/>
              </a:rPr>
            </a:br>
            <a:r>
              <a:rPr lang="en-US" b="0" i="1">
                <a:ea typeface="맑은 고딕"/>
                <a:cs typeface="Calibri"/>
              </a:rPr>
              <a:t>Correlation Table of the Raw Data</a:t>
            </a:r>
            <a:endParaRPr lang="en-US">
              <a:cs typeface="Calibri"/>
            </a:endParaRPr>
          </a:p>
        </p:txBody>
      </p:sp>
      <p:sp>
        <p:nvSpPr>
          <p:cNvPr id="4" name="Slide Number Placeholder 3">
            <a:extLst>
              <a:ext uri="{FF2B5EF4-FFF2-40B4-BE49-F238E27FC236}">
                <a16:creationId xmlns:a16="http://schemas.microsoft.com/office/drawing/2014/main" id="{12A589ED-9771-46A5-AB32-2790EFF9EA86}"/>
              </a:ext>
            </a:extLst>
          </p:cNvPr>
          <p:cNvSpPr>
            <a:spLocks noGrp="1"/>
          </p:cNvSpPr>
          <p:nvPr>
            <p:ph type="sldNum" sz="quarter" idx="12"/>
          </p:nvPr>
        </p:nvSpPr>
        <p:spPr/>
        <p:txBody>
          <a:bodyPr/>
          <a:lstStyle/>
          <a:p>
            <a:fld id="{EE6BC638-39B7-4287-91A7-2A3DDA573295}" type="slidenum">
              <a:rPr lang="ko-KR" altLang="en-US" smtClean="0"/>
              <a:pPr/>
              <a:t>27</a:t>
            </a:fld>
            <a:endParaRPr lang="en-US"/>
          </a:p>
        </p:txBody>
      </p:sp>
      <p:pic>
        <p:nvPicPr>
          <p:cNvPr id="8" name="Picture 8" descr="Timeline&#10;&#10;Description automatically generated">
            <a:extLst>
              <a:ext uri="{FF2B5EF4-FFF2-40B4-BE49-F238E27FC236}">
                <a16:creationId xmlns:a16="http://schemas.microsoft.com/office/drawing/2014/main" id="{87B19E12-B187-4289-8E1D-B14FAF580546}"/>
              </a:ext>
            </a:extLst>
          </p:cNvPr>
          <p:cNvPicPr>
            <a:picLocks noChangeAspect="1"/>
          </p:cNvPicPr>
          <p:nvPr/>
        </p:nvPicPr>
        <p:blipFill>
          <a:blip r:embed="rId2"/>
          <a:stretch>
            <a:fillRect/>
          </a:stretch>
        </p:blipFill>
        <p:spPr>
          <a:xfrm>
            <a:off x="144379" y="1208042"/>
            <a:ext cx="8813131" cy="5139746"/>
          </a:xfrm>
          <a:prstGeom prst="rect">
            <a:avLst/>
          </a:prstGeom>
        </p:spPr>
      </p:pic>
    </p:spTree>
    <p:extLst>
      <p:ext uri="{BB962C8B-B14F-4D97-AF65-F5344CB8AC3E}">
        <p14:creationId xmlns:p14="http://schemas.microsoft.com/office/powerpoint/2010/main" val="1162650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B79032-09F4-4012-807F-FFF2957CE9B8}"/>
              </a:ext>
            </a:extLst>
          </p:cNvPr>
          <p:cNvSpPr>
            <a:spLocks noGrp="1"/>
          </p:cNvSpPr>
          <p:nvPr>
            <p:ph type="title"/>
          </p:nvPr>
        </p:nvSpPr>
        <p:spPr/>
        <p:txBody>
          <a:bodyPr>
            <a:normAutofit fontScale="90000"/>
          </a:bodyPr>
          <a:lstStyle/>
          <a:p>
            <a:r>
              <a:rPr lang="en-US" dirty="0">
                <a:ea typeface="맑은 고딕"/>
                <a:cs typeface="Calibri"/>
              </a:rPr>
              <a:t>Appendix</a:t>
            </a:r>
            <a:br>
              <a:rPr lang="en-US" dirty="0">
                <a:ea typeface="맑은 고딕"/>
                <a:cs typeface="Calibri"/>
              </a:rPr>
            </a:br>
            <a:r>
              <a:rPr lang="en-US" b="0" i="1" dirty="0">
                <a:ea typeface="맑은 고딕"/>
                <a:cs typeface="Calibri"/>
              </a:rPr>
              <a:t>Correlation Table of </a:t>
            </a:r>
            <a:r>
              <a:rPr lang="en-US" b="0" i="1">
                <a:ea typeface="맑은 고딕"/>
                <a:cs typeface="Calibri"/>
              </a:rPr>
              <a:t>the Clean Dataset</a:t>
            </a:r>
            <a:endParaRPr lang="en-US" b="0" i="1">
              <a:cs typeface="Calibri"/>
            </a:endParaRPr>
          </a:p>
        </p:txBody>
      </p:sp>
      <p:sp>
        <p:nvSpPr>
          <p:cNvPr id="4" name="Slide Number Placeholder 3">
            <a:extLst>
              <a:ext uri="{FF2B5EF4-FFF2-40B4-BE49-F238E27FC236}">
                <a16:creationId xmlns:a16="http://schemas.microsoft.com/office/drawing/2014/main" id="{12A589ED-9771-46A5-AB32-2790EFF9EA86}"/>
              </a:ext>
            </a:extLst>
          </p:cNvPr>
          <p:cNvSpPr>
            <a:spLocks noGrp="1"/>
          </p:cNvSpPr>
          <p:nvPr>
            <p:ph type="sldNum" sz="quarter" idx="12"/>
          </p:nvPr>
        </p:nvSpPr>
        <p:spPr/>
        <p:txBody>
          <a:bodyPr/>
          <a:lstStyle/>
          <a:p>
            <a:fld id="{EE6BC638-39B7-4287-91A7-2A3DDA573295}" type="slidenum">
              <a:rPr lang="ko-KR" altLang="en-US" smtClean="0"/>
              <a:pPr/>
              <a:t>28</a:t>
            </a:fld>
            <a:endParaRPr lang="en-US"/>
          </a:p>
        </p:txBody>
      </p:sp>
      <p:pic>
        <p:nvPicPr>
          <p:cNvPr id="2" name="Picture 4" descr="Chart, treemap chart&#10;&#10;Description automatically generated">
            <a:extLst>
              <a:ext uri="{FF2B5EF4-FFF2-40B4-BE49-F238E27FC236}">
                <a16:creationId xmlns:a16="http://schemas.microsoft.com/office/drawing/2014/main" id="{DA3206D2-6227-40F7-AD16-CBDE2A14A3DB}"/>
              </a:ext>
            </a:extLst>
          </p:cNvPr>
          <p:cNvPicPr>
            <a:picLocks noChangeAspect="1"/>
          </p:cNvPicPr>
          <p:nvPr/>
        </p:nvPicPr>
        <p:blipFill>
          <a:blip r:embed="rId2"/>
          <a:stretch>
            <a:fillRect/>
          </a:stretch>
        </p:blipFill>
        <p:spPr>
          <a:xfrm>
            <a:off x="180474" y="1231516"/>
            <a:ext cx="8765005" cy="5116863"/>
          </a:xfrm>
          <a:prstGeom prst="rect">
            <a:avLst/>
          </a:prstGeom>
        </p:spPr>
      </p:pic>
    </p:spTree>
    <p:extLst>
      <p:ext uri="{BB962C8B-B14F-4D97-AF65-F5344CB8AC3E}">
        <p14:creationId xmlns:p14="http://schemas.microsoft.com/office/powerpoint/2010/main" val="3494730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en-US" altLang="ko-KR">
                <a:ea typeface="맑은 고딕"/>
              </a:rPr>
              <a:t>Executive Summary</a:t>
            </a:r>
            <a:endParaRPr lang="en-US" altLang="ko-KR"/>
          </a:p>
        </p:txBody>
      </p:sp>
      <p:pic>
        <p:nvPicPr>
          <p:cNvPr id="9" name="Picture 8" descr="Shape&#10;&#10;Description automatically generated">
            <a:extLst>
              <a:ext uri="{FF2B5EF4-FFF2-40B4-BE49-F238E27FC236}">
                <a16:creationId xmlns:a16="http://schemas.microsoft.com/office/drawing/2014/main" id="{CAEA5F21-44E9-4625-8315-CAA918F4A375}"/>
              </a:ext>
            </a:extLst>
          </p:cNvPr>
          <p:cNvPicPr>
            <a:picLocks noChangeAspect="1"/>
          </p:cNvPicPr>
          <p:nvPr/>
        </p:nvPicPr>
        <p:blipFill>
          <a:blip r:embed="rId3"/>
          <a:stretch>
            <a:fillRect/>
          </a:stretch>
        </p:blipFill>
        <p:spPr>
          <a:xfrm>
            <a:off x="2946041" y="2582529"/>
            <a:ext cx="3264254" cy="1618513"/>
          </a:xfrm>
          <a:prstGeom prst="rect">
            <a:avLst/>
          </a:prstGeom>
        </p:spPr>
      </p:pic>
      <p:sp>
        <p:nvSpPr>
          <p:cNvPr id="13" name="TextBox 12">
            <a:extLst>
              <a:ext uri="{FF2B5EF4-FFF2-40B4-BE49-F238E27FC236}">
                <a16:creationId xmlns:a16="http://schemas.microsoft.com/office/drawing/2014/main" id="{1CEC5116-5D74-4BF3-91D3-7146BCED267E}"/>
              </a:ext>
            </a:extLst>
          </p:cNvPr>
          <p:cNvSpPr txBox="1"/>
          <p:nvPr/>
        </p:nvSpPr>
        <p:spPr>
          <a:xfrm>
            <a:off x="592943" y="1710534"/>
            <a:ext cx="833527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400" b="1">
                <a:latin typeface="Arial"/>
                <a:ea typeface="+mn-lt"/>
                <a:cs typeface="Arial"/>
              </a:rPr>
              <a:t>Asymmetric information</a:t>
            </a:r>
            <a:r>
              <a:rPr lang="en-US" sz="1400">
                <a:latin typeface="Arial"/>
                <a:ea typeface="+mn-lt"/>
                <a:cs typeface="Arial"/>
              </a:rPr>
              <a:t>, also known as “information failure,” takes place during a transaction where one party has greater material knowledge or better information than the other party.</a:t>
            </a:r>
            <a:endParaRPr lang="en-US" sz="1400">
              <a:latin typeface="Arial"/>
              <a:cs typeface="Arial"/>
            </a:endParaRPr>
          </a:p>
          <a:p>
            <a:pPr marL="171450" indent="-171450">
              <a:buFont typeface="Arial" panose="020B0604020202020204" pitchFamily="34" charset="0"/>
              <a:buChar char="•"/>
            </a:pPr>
            <a:r>
              <a:rPr lang="en-US" sz="1400" b="1">
                <a:latin typeface="Arial"/>
                <a:ea typeface="+mn-lt"/>
                <a:cs typeface="Arial"/>
              </a:rPr>
              <a:t>“The Market of Lemons: </a:t>
            </a:r>
            <a:r>
              <a:rPr lang="en-US" sz="1400">
                <a:latin typeface="Arial"/>
                <a:ea typeface="+mn-lt"/>
                <a:cs typeface="Arial"/>
              </a:rPr>
              <a:t>Quality Uncertainty and the Market Mechanism,” by George </a:t>
            </a:r>
            <a:r>
              <a:rPr lang="en-US" sz="1400" err="1">
                <a:latin typeface="Arial"/>
                <a:ea typeface="+mn-lt"/>
                <a:cs typeface="Arial"/>
              </a:rPr>
              <a:t>Akerlof</a:t>
            </a:r>
            <a:endParaRPr lang="en-US" sz="1400">
              <a:latin typeface="Arial"/>
              <a:cs typeface="Arial"/>
            </a:endParaRPr>
          </a:p>
          <a:p>
            <a:pPr marL="171450" indent="-171450" algn="ctr">
              <a:buFont typeface="Arial" panose="020B0604020202020204" pitchFamily="34" charset="0"/>
              <a:buChar char="•"/>
            </a:pPr>
            <a:endParaRPr lang="en-US" sz="1400" b="1">
              <a:latin typeface="Arial"/>
              <a:cs typeface="Arial"/>
            </a:endParaRPr>
          </a:p>
        </p:txBody>
      </p:sp>
      <p:sp>
        <p:nvSpPr>
          <p:cNvPr id="14" name="TextBox 13">
            <a:extLst>
              <a:ext uri="{FF2B5EF4-FFF2-40B4-BE49-F238E27FC236}">
                <a16:creationId xmlns:a16="http://schemas.microsoft.com/office/drawing/2014/main" id="{A0FE5E04-5E90-4D61-A7DD-B87910549CEA}"/>
              </a:ext>
            </a:extLst>
          </p:cNvPr>
          <p:cNvSpPr txBox="1"/>
          <p:nvPr/>
        </p:nvSpPr>
        <p:spPr>
          <a:xfrm>
            <a:off x="590400" y="1256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Arial"/>
              </a:rPr>
              <a:t>Background</a:t>
            </a:r>
            <a:endParaRPr lang="en-US">
              <a:latin typeface="Arial"/>
              <a:cs typeface="Arial"/>
            </a:endParaRPr>
          </a:p>
        </p:txBody>
      </p:sp>
      <p:sp>
        <p:nvSpPr>
          <p:cNvPr id="8" name="TextBox 1">
            <a:extLst>
              <a:ext uri="{FF2B5EF4-FFF2-40B4-BE49-F238E27FC236}">
                <a16:creationId xmlns:a16="http://schemas.microsoft.com/office/drawing/2014/main" id="{8C676A29-1D46-4A58-9FFE-CC77F70D2BF1}"/>
              </a:ext>
            </a:extLst>
          </p:cNvPr>
          <p:cNvSpPr txBox="1"/>
          <p:nvPr/>
        </p:nvSpPr>
        <p:spPr>
          <a:xfrm>
            <a:off x="465365" y="4821068"/>
            <a:ext cx="4159691" cy="12926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a:t>Business Problem </a:t>
            </a:r>
            <a:endParaRPr lang="en-US" sz="1600"/>
          </a:p>
          <a:p>
            <a:pPr marL="742950" lvl="1" indent="-285750">
              <a:buChar char="•"/>
            </a:pPr>
            <a:r>
              <a:rPr lang="en-US" sz="1600"/>
              <a:t>Consumers face incomplete</a:t>
            </a:r>
            <a:br>
              <a:rPr lang="en-US" sz="1600"/>
            </a:br>
            <a:r>
              <a:rPr lang="en-US" sz="1600"/>
              <a:t>information on used cars </a:t>
            </a:r>
          </a:p>
          <a:p>
            <a:pPr marL="742950" lvl="1" indent="-285750">
              <a:buChar char="•"/>
            </a:pPr>
            <a:r>
              <a:rPr lang="en-US" sz="1600"/>
              <a:t>Eventual Market Failure</a:t>
            </a:r>
          </a:p>
          <a:p>
            <a:pPr lvl="1"/>
            <a:endParaRPr lang="en-US"/>
          </a:p>
        </p:txBody>
      </p:sp>
      <p:sp>
        <p:nvSpPr>
          <p:cNvPr id="10" name="TextBox 2">
            <a:extLst>
              <a:ext uri="{FF2B5EF4-FFF2-40B4-BE49-F238E27FC236}">
                <a16:creationId xmlns:a16="http://schemas.microsoft.com/office/drawing/2014/main" id="{83AC65CF-91F8-413E-A894-91059EAE4E5F}"/>
              </a:ext>
            </a:extLst>
          </p:cNvPr>
          <p:cNvSpPr txBox="1"/>
          <p:nvPr/>
        </p:nvSpPr>
        <p:spPr>
          <a:xfrm>
            <a:off x="4817517" y="4272187"/>
            <a:ext cx="3539107" cy="249299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a:t>Our Solution</a:t>
            </a:r>
          </a:p>
          <a:p>
            <a:pPr marL="285750" indent="-285750">
              <a:buChar char="•"/>
            </a:pPr>
            <a:r>
              <a:rPr lang="en-US" sz="1600"/>
              <a:t>Help consumers stay informed on what features determine car price</a:t>
            </a:r>
          </a:p>
          <a:p>
            <a:pPr marL="285750" indent="-285750">
              <a:buChar char="•"/>
            </a:pPr>
            <a:r>
              <a:rPr lang="en-US" sz="1600"/>
              <a:t>Help consumers and sellers have baseline for reasonable price</a:t>
            </a:r>
            <a:br>
              <a:rPr lang="en-US" sz="1600"/>
            </a:br>
            <a:r>
              <a:rPr lang="en-US" sz="1600"/>
              <a:t>points for cars</a:t>
            </a:r>
          </a:p>
          <a:p>
            <a:pPr marL="285750" indent="-285750">
              <a:buChar char="•"/>
            </a:pPr>
            <a:r>
              <a:rPr lang="en-US" sz="1600"/>
              <a:t>Better information leads to better decisions on major purchases like cars</a:t>
            </a:r>
          </a:p>
          <a:p>
            <a:pPr lvl="1"/>
            <a:endParaRPr lang="en-US" sz="1200"/>
          </a:p>
        </p:txBody>
      </p:sp>
      <p:sp>
        <p:nvSpPr>
          <p:cNvPr id="11" name="Arrow: Right 10">
            <a:extLst>
              <a:ext uri="{FF2B5EF4-FFF2-40B4-BE49-F238E27FC236}">
                <a16:creationId xmlns:a16="http://schemas.microsoft.com/office/drawing/2014/main" id="{1C756D0C-BC74-4A3C-9C03-CCABD5F702B5}"/>
              </a:ext>
            </a:extLst>
          </p:cNvPr>
          <p:cNvSpPr/>
          <p:nvPr/>
        </p:nvSpPr>
        <p:spPr>
          <a:xfrm>
            <a:off x="4449580" y="5332190"/>
            <a:ext cx="209028" cy="268547"/>
          </a:xfrm>
          <a:prstGeom prst="rightArrow">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12" name="Group 11">
            <a:extLst>
              <a:ext uri="{FF2B5EF4-FFF2-40B4-BE49-F238E27FC236}">
                <a16:creationId xmlns:a16="http://schemas.microsoft.com/office/drawing/2014/main" id="{C1B68858-D5ED-4DFF-8973-016C8955E450}"/>
              </a:ext>
            </a:extLst>
          </p:cNvPr>
          <p:cNvGrpSpPr/>
          <p:nvPr/>
        </p:nvGrpSpPr>
        <p:grpSpPr>
          <a:xfrm>
            <a:off x="731565" y="4275060"/>
            <a:ext cx="7616614" cy="2240183"/>
            <a:chOff x="632565" y="1863819"/>
            <a:chExt cx="8134534" cy="824720"/>
          </a:xfrm>
        </p:grpSpPr>
        <p:sp>
          <p:nvSpPr>
            <p:cNvPr id="15" name="Google Shape;1353;p39">
              <a:extLst>
                <a:ext uri="{FF2B5EF4-FFF2-40B4-BE49-F238E27FC236}">
                  <a16:creationId xmlns:a16="http://schemas.microsoft.com/office/drawing/2014/main" id="{A7D25D01-D783-4D3E-8110-6BFC699AD3DA}"/>
                </a:ext>
              </a:extLst>
            </p:cNvPr>
            <p:cNvSpPr/>
            <p:nvPr/>
          </p:nvSpPr>
          <p:spPr>
            <a:xfrm>
              <a:off x="632565" y="1863820"/>
              <a:ext cx="3758987" cy="824719"/>
            </a:xfrm>
            <a:prstGeom prst="rect">
              <a:avLst/>
            </a:prstGeom>
            <a:noFill/>
            <a:ln w="28575"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353;p39">
              <a:extLst>
                <a:ext uri="{FF2B5EF4-FFF2-40B4-BE49-F238E27FC236}">
                  <a16:creationId xmlns:a16="http://schemas.microsoft.com/office/drawing/2014/main" id="{D57E9A8F-9929-4A76-9CB8-A952944CC685}"/>
                </a:ext>
              </a:extLst>
            </p:cNvPr>
            <p:cNvSpPr/>
            <p:nvPr/>
          </p:nvSpPr>
          <p:spPr>
            <a:xfrm>
              <a:off x="5008112" y="1863819"/>
              <a:ext cx="3758987" cy="824719"/>
            </a:xfrm>
            <a:prstGeom prst="rect">
              <a:avLst/>
            </a:prstGeom>
            <a:noFill/>
            <a:ln w="28575"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20CDB58A-8DE3-46A1-94AF-F31557BA8D97}"/>
              </a:ext>
            </a:extLst>
          </p:cNvPr>
          <p:cNvSpPr>
            <a:spLocks noGrp="1"/>
          </p:cNvSpPr>
          <p:nvPr>
            <p:ph type="sldNum" sz="quarter" idx="12"/>
          </p:nvPr>
        </p:nvSpPr>
        <p:spPr/>
        <p:txBody>
          <a:bodyPr/>
          <a:lstStyle/>
          <a:p>
            <a:fld id="{EE6BC638-39B7-4287-91A7-2A3DDA573295}" type="slidenum">
              <a:rPr lang="ko-KR" altLang="en-US" smtClean="0"/>
              <a:pPr/>
              <a:t>3</a:t>
            </a:fld>
            <a:endParaRPr lang="en-US"/>
          </a:p>
        </p:txBody>
      </p:sp>
    </p:spTree>
    <p:extLst>
      <p:ext uri="{BB962C8B-B14F-4D97-AF65-F5344CB8AC3E}">
        <p14:creationId xmlns:p14="http://schemas.microsoft.com/office/powerpoint/2010/main" val="108084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p13">
            <a:extLst>
              <a:ext uri="{FF2B5EF4-FFF2-40B4-BE49-F238E27FC236}">
                <a16:creationId xmlns:a16="http://schemas.microsoft.com/office/drawing/2014/main" id="{77A40EA4-F768-4C14-85EC-65E77564AA81}"/>
              </a:ext>
            </a:extLst>
          </p:cNvPr>
          <p:cNvSpPr/>
          <p:nvPr/>
        </p:nvSpPr>
        <p:spPr>
          <a:xfrm>
            <a:off x="157987" y="2016562"/>
            <a:ext cx="1464900" cy="66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a:t>Craigslist</a:t>
            </a:r>
            <a:endParaRPr lang="en-US" b="1"/>
          </a:p>
          <a:p>
            <a:r>
              <a:rPr lang="en" b="1"/>
              <a:t>Used Car Data</a:t>
            </a:r>
            <a:endParaRPr b="1"/>
          </a:p>
        </p:txBody>
      </p:sp>
      <p:sp>
        <p:nvSpPr>
          <p:cNvPr id="3" name="Google Shape;55;p13">
            <a:extLst>
              <a:ext uri="{FF2B5EF4-FFF2-40B4-BE49-F238E27FC236}">
                <a16:creationId xmlns:a16="http://schemas.microsoft.com/office/drawing/2014/main" id="{BE0B9B08-0D45-453A-8E50-E41EC1D2B014}"/>
              </a:ext>
            </a:extLst>
          </p:cNvPr>
          <p:cNvSpPr/>
          <p:nvPr/>
        </p:nvSpPr>
        <p:spPr>
          <a:xfrm>
            <a:off x="157987" y="4159687"/>
            <a:ext cx="1464900" cy="66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b="1"/>
              <a:t>MSRP Price</a:t>
            </a:r>
            <a:endParaRPr b="1"/>
          </a:p>
        </p:txBody>
      </p:sp>
      <p:sp>
        <p:nvSpPr>
          <p:cNvPr id="4" name="Google Shape;56;p13">
            <a:extLst>
              <a:ext uri="{FF2B5EF4-FFF2-40B4-BE49-F238E27FC236}">
                <a16:creationId xmlns:a16="http://schemas.microsoft.com/office/drawing/2014/main" id="{11E447B8-B677-45F0-879A-552172A5BACE}"/>
              </a:ext>
            </a:extLst>
          </p:cNvPr>
          <p:cNvSpPr/>
          <p:nvPr/>
        </p:nvSpPr>
        <p:spPr>
          <a:xfrm>
            <a:off x="3340300" y="4467337"/>
            <a:ext cx="1464900" cy="54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a:t>Problem</a:t>
            </a:r>
            <a:endParaRPr lang="en-US" b="1"/>
          </a:p>
          <a:p>
            <a:r>
              <a:rPr lang="en" b="1"/>
              <a:t>Questions</a:t>
            </a:r>
            <a:endParaRPr b="1"/>
          </a:p>
        </p:txBody>
      </p:sp>
      <p:sp>
        <p:nvSpPr>
          <p:cNvPr id="5" name="Google Shape;57;p13">
            <a:extLst>
              <a:ext uri="{FF2B5EF4-FFF2-40B4-BE49-F238E27FC236}">
                <a16:creationId xmlns:a16="http://schemas.microsoft.com/office/drawing/2014/main" id="{90A84001-EB41-4972-B0DD-BE5ED8B60D9E}"/>
              </a:ext>
            </a:extLst>
          </p:cNvPr>
          <p:cNvSpPr/>
          <p:nvPr/>
        </p:nvSpPr>
        <p:spPr>
          <a:xfrm>
            <a:off x="3340312" y="2664537"/>
            <a:ext cx="1464900" cy="54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b="1"/>
              <a:t>Understanding the Data</a:t>
            </a:r>
            <a:endParaRPr b="1"/>
          </a:p>
        </p:txBody>
      </p:sp>
      <p:sp>
        <p:nvSpPr>
          <p:cNvPr id="6" name="Google Shape;58;p13">
            <a:extLst>
              <a:ext uri="{FF2B5EF4-FFF2-40B4-BE49-F238E27FC236}">
                <a16:creationId xmlns:a16="http://schemas.microsoft.com/office/drawing/2014/main" id="{12480A3B-0EBA-45A3-BFD0-B6B21EA0DDB9}"/>
              </a:ext>
            </a:extLst>
          </p:cNvPr>
          <p:cNvSpPr/>
          <p:nvPr/>
        </p:nvSpPr>
        <p:spPr>
          <a:xfrm>
            <a:off x="5190962" y="1843587"/>
            <a:ext cx="1763400" cy="66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100" b="1"/>
              <a:t>Statistical Summary</a:t>
            </a:r>
            <a:endParaRPr sz="1100" b="1"/>
          </a:p>
          <a:p>
            <a:pPr marL="171450" lvl="0" indent="-127000" algn="l" rtl="0">
              <a:spcBef>
                <a:spcPts val="0"/>
              </a:spcBef>
              <a:spcAft>
                <a:spcPts val="0"/>
              </a:spcAft>
              <a:buSzPts val="1100"/>
              <a:buChar char="-"/>
            </a:pPr>
            <a:r>
              <a:rPr lang="en" sz="1100"/>
              <a:t>Distribution</a:t>
            </a:r>
            <a:endParaRPr sz="1100"/>
          </a:p>
          <a:p>
            <a:pPr marL="171450" lvl="0" indent="-127000" algn="l" rtl="0">
              <a:spcBef>
                <a:spcPts val="0"/>
              </a:spcBef>
              <a:spcAft>
                <a:spcPts val="0"/>
              </a:spcAft>
              <a:buSzPts val="1100"/>
              <a:buChar char="-"/>
            </a:pPr>
            <a:r>
              <a:rPr lang="en" sz="1100"/>
              <a:t>Correlation</a:t>
            </a:r>
            <a:endParaRPr sz="1100"/>
          </a:p>
        </p:txBody>
      </p:sp>
      <p:sp>
        <p:nvSpPr>
          <p:cNvPr id="7" name="Google Shape;59;p13">
            <a:extLst>
              <a:ext uri="{FF2B5EF4-FFF2-40B4-BE49-F238E27FC236}">
                <a16:creationId xmlns:a16="http://schemas.microsoft.com/office/drawing/2014/main" id="{D069F18C-B139-44A3-9BFC-A0243C83C69E}"/>
              </a:ext>
            </a:extLst>
          </p:cNvPr>
          <p:cNvSpPr/>
          <p:nvPr/>
        </p:nvSpPr>
        <p:spPr>
          <a:xfrm>
            <a:off x="5190962" y="2593577"/>
            <a:ext cx="1763400" cy="66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100" b="1"/>
              <a:t>Clustering</a:t>
            </a:r>
            <a:endParaRPr sz="1100" b="1"/>
          </a:p>
          <a:p>
            <a:pPr marL="171450" lvl="0" indent="-127000" algn="l" rtl="0">
              <a:spcBef>
                <a:spcPts val="0"/>
              </a:spcBef>
              <a:spcAft>
                <a:spcPts val="0"/>
              </a:spcAft>
              <a:buClr>
                <a:schemeClr val="dk1"/>
              </a:buClr>
              <a:buSzPts val="1100"/>
              <a:buChar char="-"/>
            </a:pPr>
            <a:r>
              <a:rPr lang="en" sz="1100">
                <a:solidFill>
                  <a:schemeClr val="dk1"/>
                </a:solidFill>
              </a:rPr>
              <a:t>Cluster Characteristics</a:t>
            </a:r>
            <a:endParaRPr sz="1100"/>
          </a:p>
        </p:txBody>
      </p:sp>
      <p:sp>
        <p:nvSpPr>
          <p:cNvPr id="8" name="Google Shape;60;p13">
            <a:extLst>
              <a:ext uri="{FF2B5EF4-FFF2-40B4-BE49-F238E27FC236}">
                <a16:creationId xmlns:a16="http://schemas.microsoft.com/office/drawing/2014/main" id="{9EC4548B-9A52-45E3-B024-CA2D5544B31C}"/>
              </a:ext>
            </a:extLst>
          </p:cNvPr>
          <p:cNvSpPr/>
          <p:nvPr/>
        </p:nvSpPr>
        <p:spPr>
          <a:xfrm>
            <a:off x="5190962" y="3335486"/>
            <a:ext cx="1763400" cy="66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100" b="1"/>
              <a:t>Text Mining</a:t>
            </a:r>
            <a:endParaRPr sz="1100" b="1"/>
          </a:p>
          <a:p>
            <a:pPr marL="171450" indent="-127000">
              <a:buClr>
                <a:schemeClr val="dk1"/>
              </a:buClr>
              <a:buSzPts val="1100"/>
              <a:buChar char="-"/>
            </a:pPr>
            <a:r>
              <a:rPr lang="en" sz="1100">
                <a:solidFill>
                  <a:schemeClr val="dk1"/>
                </a:solidFill>
              </a:rPr>
              <a:t>Topic Modeling (Top2Vec)</a:t>
            </a:r>
            <a:endParaRPr sz="1100">
              <a:solidFill>
                <a:schemeClr val="dk1"/>
              </a:solidFill>
            </a:endParaRPr>
          </a:p>
        </p:txBody>
      </p:sp>
      <p:sp>
        <p:nvSpPr>
          <p:cNvPr id="9" name="Google Shape;61;p13">
            <a:extLst>
              <a:ext uri="{FF2B5EF4-FFF2-40B4-BE49-F238E27FC236}">
                <a16:creationId xmlns:a16="http://schemas.microsoft.com/office/drawing/2014/main" id="{E5BDFB70-1763-476D-AF8C-4662C4981270}"/>
              </a:ext>
            </a:extLst>
          </p:cNvPr>
          <p:cNvSpPr/>
          <p:nvPr/>
        </p:nvSpPr>
        <p:spPr>
          <a:xfrm>
            <a:off x="5190962" y="4498637"/>
            <a:ext cx="1763400" cy="140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100" b="1"/>
              <a:t>Modeling: Regression</a:t>
            </a:r>
            <a:endParaRPr sz="1100" b="1"/>
          </a:p>
          <a:p>
            <a:pPr marL="171450" lvl="0" indent="-127000" algn="l" rtl="0">
              <a:spcBef>
                <a:spcPts val="0"/>
              </a:spcBef>
              <a:spcAft>
                <a:spcPts val="0"/>
              </a:spcAft>
              <a:buClr>
                <a:schemeClr val="dk1"/>
              </a:buClr>
              <a:buSzPts val="1100"/>
              <a:buChar char="-"/>
            </a:pPr>
            <a:r>
              <a:rPr lang="en" sz="1100">
                <a:solidFill>
                  <a:schemeClr val="dk1"/>
                </a:solidFill>
              </a:rPr>
              <a:t>Linear Regression</a:t>
            </a:r>
            <a:endParaRPr sz="1100">
              <a:solidFill>
                <a:schemeClr val="dk1"/>
              </a:solidFill>
            </a:endParaRPr>
          </a:p>
          <a:p>
            <a:pPr marL="171450" lvl="0" indent="-127000" algn="l" rtl="0">
              <a:spcBef>
                <a:spcPts val="0"/>
              </a:spcBef>
              <a:spcAft>
                <a:spcPts val="0"/>
              </a:spcAft>
              <a:buClr>
                <a:schemeClr val="dk1"/>
              </a:buClr>
              <a:buSzPts val="1100"/>
              <a:buChar char="-"/>
            </a:pPr>
            <a:r>
              <a:rPr lang="en" sz="1100">
                <a:solidFill>
                  <a:schemeClr val="dk1"/>
                </a:solidFill>
              </a:rPr>
              <a:t>Linear SVR</a:t>
            </a:r>
            <a:endParaRPr sz="1100">
              <a:solidFill>
                <a:schemeClr val="dk1"/>
              </a:solidFill>
            </a:endParaRPr>
          </a:p>
          <a:p>
            <a:pPr marL="171450" lvl="0" indent="-127000" algn="l" rtl="0">
              <a:spcBef>
                <a:spcPts val="0"/>
              </a:spcBef>
              <a:spcAft>
                <a:spcPts val="0"/>
              </a:spcAft>
              <a:buClr>
                <a:schemeClr val="dk1"/>
              </a:buClr>
              <a:buSzPts val="1100"/>
              <a:buChar char="-"/>
            </a:pPr>
            <a:r>
              <a:rPr lang="en" sz="1100">
                <a:solidFill>
                  <a:schemeClr val="dk1"/>
                </a:solidFill>
              </a:rPr>
              <a:t>Decision Tree</a:t>
            </a:r>
            <a:endParaRPr sz="1100">
              <a:solidFill>
                <a:schemeClr val="dk1"/>
              </a:solidFill>
            </a:endParaRPr>
          </a:p>
          <a:p>
            <a:pPr marL="171450" lvl="0" indent="-127000" algn="l" rtl="0">
              <a:spcBef>
                <a:spcPts val="0"/>
              </a:spcBef>
              <a:spcAft>
                <a:spcPts val="0"/>
              </a:spcAft>
              <a:buClr>
                <a:schemeClr val="dk1"/>
              </a:buClr>
              <a:buSzPts val="1100"/>
              <a:buChar char="-"/>
            </a:pPr>
            <a:r>
              <a:rPr lang="en" sz="1100">
                <a:solidFill>
                  <a:schemeClr val="dk1"/>
                </a:solidFill>
              </a:rPr>
              <a:t>Random Forest</a:t>
            </a:r>
            <a:endParaRPr sz="1100">
              <a:solidFill>
                <a:schemeClr val="dk1"/>
              </a:solidFill>
            </a:endParaRPr>
          </a:p>
          <a:p>
            <a:pPr marL="171450" lvl="0" indent="-127000" algn="l" rtl="0">
              <a:spcBef>
                <a:spcPts val="0"/>
              </a:spcBef>
              <a:spcAft>
                <a:spcPts val="0"/>
              </a:spcAft>
              <a:buClr>
                <a:schemeClr val="dk1"/>
              </a:buClr>
              <a:buSzPts val="1100"/>
              <a:buChar char="-"/>
            </a:pPr>
            <a:r>
              <a:rPr lang="en" sz="1100">
                <a:solidFill>
                  <a:schemeClr val="dk1"/>
                </a:solidFill>
              </a:rPr>
              <a:t>Gradient Boosting</a:t>
            </a:r>
            <a:endParaRPr sz="1100">
              <a:solidFill>
                <a:schemeClr val="dk1"/>
              </a:solidFill>
            </a:endParaRPr>
          </a:p>
          <a:p>
            <a:pPr marL="171450" lvl="0" indent="-127000" algn="l" rtl="0">
              <a:spcBef>
                <a:spcPts val="0"/>
              </a:spcBef>
              <a:spcAft>
                <a:spcPts val="0"/>
              </a:spcAft>
              <a:buClr>
                <a:schemeClr val="dk1"/>
              </a:buClr>
              <a:buSzPts val="1100"/>
              <a:buChar char="-"/>
            </a:pPr>
            <a:r>
              <a:rPr lang="en" sz="1100" err="1">
                <a:solidFill>
                  <a:schemeClr val="dk1"/>
                </a:solidFill>
              </a:rPr>
              <a:t>XGBoost</a:t>
            </a:r>
            <a:endParaRPr sz="1100" err="1">
              <a:solidFill>
                <a:schemeClr val="dk1"/>
              </a:solidFill>
            </a:endParaRPr>
          </a:p>
        </p:txBody>
      </p:sp>
      <p:sp>
        <p:nvSpPr>
          <p:cNvPr id="10" name="Google Shape;62;p13">
            <a:extLst>
              <a:ext uri="{FF2B5EF4-FFF2-40B4-BE49-F238E27FC236}">
                <a16:creationId xmlns:a16="http://schemas.microsoft.com/office/drawing/2014/main" id="{7BF2A4CE-8060-4751-AD66-6A746F29FDC5}"/>
              </a:ext>
            </a:extLst>
          </p:cNvPr>
          <p:cNvSpPr/>
          <p:nvPr/>
        </p:nvSpPr>
        <p:spPr>
          <a:xfrm>
            <a:off x="157987" y="2750187"/>
            <a:ext cx="1464900" cy="228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100"/>
              <a:t>Kaggle</a:t>
            </a:r>
            <a:endParaRPr sz="1100"/>
          </a:p>
        </p:txBody>
      </p:sp>
      <p:sp>
        <p:nvSpPr>
          <p:cNvPr id="11" name="Google Shape;63;p13">
            <a:extLst>
              <a:ext uri="{FF2B5EF4-FFF2-40B4-BE49-F238E27FC236}">
                <a16:creationId xmlns:a16="http://schemas.microsoft.com/office/drawing/2014/main" id="{750357EE-49F8-4F6F-AA9A-22ED9B24294E}"/>
              </a:ext>
            </a:extLst>
          </p:cNvPr>
          <p:cNvSpPr/>
          <p:nvPr/>
        </p:nvSpPr>
        <p:spPr>
          <a:xfrm>
            <a:off x="157987" y="4912362"/>
            <a:ext cx="1464900" cy="58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100"/>
              <a:t>Kaggle</a:t>
            </a:r>
            <a:endParaRPr sz="1100"/>
          </a:p>
          <a:p>
            <a:pPr marL="0" lvl="0" indent="0" algn="l" rtl="0">
              <a:spcBef>
                <a:spcPts val="0"/>
              </a:spcBef>
              <a:spcAft>
                <a:spcPts val="0"/>
              </a:spcAft>
              <a:buNone/>
            </a:pPr>
            <a:r>
              <a:rPr lang="en" sz="1100"/>
              <a:t>Web Scraping</a:t>
            </a:r>
            <a:endParaRPr sz="1100"/>
          </a:p>
        </p:txBody>
      </p:sp>
      <p:sp>
        <p:nvSpPr>
          <p:cNvPr id="12" name="Google Shape;64;p13">
            <a:extLst>
              <a:ext uri="{FF2B5EF4-FFF2-40B4-BE49-F238E27FC236}">
                <a16:creationId xmlns:a16="http://schemas.microsoft.com/office/drawing/2014/main" id="{39D29928-0441-4FB7-8801-8DF8EA380DA5}"/>
              </a:ext>
            </a:extLst>
          </p:cNvPr>
          <p:cNvSpPr/>
          <p:nvPr/>
        </p:nvSpPr>
        <p:spPr>
          <a:xfrm>
            <a:off x="7596987" y="3488412"/>
            <a:ext cx="1464900" cy="712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100" b="1"/>
              <a:t>Findings</a:t>
            </a:r>
            <a:endParaRPr sz="1100" b="1"/>
          </a:p>
          <a:p>
            <a:pPr marL="0" lvl="0" indent="0" algn="l" rtl="0">
              <a:spcBef>
                <a:spcPts val="0"/>
              </a:spcBef>
              <a:spcAft>
                <a:spcPts val="0"/>
              </a:spcAft>
              <a:buNone/>
            </a:pPr>
            <a:r>
              <a:rPr lang="en" sz="1100" b="1"/>
              <a:t>Insights</a:t>
            </a:r>
            <a:endParaRPr sz="1100" b="1"/>
          </a:p>
          <a:p>
            <a:pPr marL="0" lvl="0" indent="0" algn="l" rtl="0">
              <a:spcBef>
                <a:spcPts val="0"/>
              </a:spcBef>
              <a:spcAft>
                <a:spcPts val="0"/>
              </a:spcAft>
              <a:buNone/>
            </a:pPr>
            <a:r>
              <a:rPr lang="en" sz="1100" b="1"/>
              <a:t>Recommendations</a:t>
            </a:r>
            <a:endParaRPr sz="1100" b="1"/>
          </a:p>
        </p:txBody>
      </p:sp>
      <p:sp>
        <p:nvSpPr>
          <p:cNvPr id="13" name="Google Shape;65;p13">
            <a:extLst>
              <a:ext uri="{FF2B5EF4-FFF2-40B4-BE49-F238E27FC236}">
                <a16:creationId xmlns:a16="http://schemas.microsoft.com/office/drawing/2014/main" id="{5F173852-10A9-43BA-8553-813001AE67EA}"/>
              </a:ext>
            </a:extLst>
          </p:cNvPr>
          <p:cNvSpPr/>
          <p:nvPr/>
        </p:nvSpPr>
        <p:spPr>
          <a:xfrm>
            <a:off x="2215387" y="3434037"/>
            <a:ext cx="878400" cy="66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a:t>Final</a:t>
            </a:r>
            <a:endParaRPr lang="en-US" b="1"/>
          </a:p>
          <a:p>
            <a:r>
              <a:rPr lang="en" b="1"/>
              <a:t>Dataset</a:t>
            </a:r>
            <a:endParaRPr b="1"/>
          </a:p>
        </p:txBody>
      </p:sp>
      <p:sp>
        <p:nvSpPr>
          <p:cNvPr id="14" name="Google Shape;66;p13">
            <a:extLst>
              <a:ext uri="{FF2B5EF4-FFF2-40B4-BE49-F238E27FC236}">
                <a16:creationId xmlns:a16="http://schemas.microsoft.com/office/drawing/2014/main" id="{1978BEE1-140B-429B-ACB4-D575B5EA9B90}"/>
              </a:ext>
            </a:extLst>
          </p:cNvPr>
          <p:cNvSpPr/>
          <p:nvPr/>
        </p:nvSpPr>
        <p:spPr>
          <a:xfrm>
            <a:off x="685687" y="3298137"/>
            <a:ext cx="409500" cy="3900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67;p13">
            <a:extLst>
              <a:ext uri="{FF2B5EF4-FFF2-40B4-BE49-F238E27FC236}">
                <a16:creationId xmlns:a16="http://schemas.microsoft.com/office/drawing/2014/main" id="{102D9F4D-A50F-4F92-8852-7E43B818EDFC}"/>
              </a:ext>
            </a:extLst>
          </p:cNvPr>
          <p:cNvSpPr/>
          <p:nvPr/>
        </p:nvSpPr>
        <p:spPr>
          <a:xfrm>
            <a:off x="1674612" y="2024237"/>
            <a:ext cx="483600" cy="3475800"/>
          </a:xfrm>
          <a:prstGeom prst="homePlate">
            <a:avLst>
              <a:gd name="adj" fmla="val 86213"/>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FFFF"/>
              </a:solidFill>
            </a:endParaRPr>
          </a:p>
        </p:txBody>
      </p:sp>
      <p:sp>
        <p:nvSpPr>
          <p:cNvPr id="16" name="Google Shape;68;p13">
            <a:extLst>
              <a:ext uri="{FF2B5EF4-FFF2-40B4-BE49-F238E27FC236}">
                <a16:creationId xmlns:a16="http://schemas.microsoft.com/office/drawing/2014/main" id="{94701DDB-CE2C-4612-866B-C2AD291159AA}"/>
              </a:ext>
            </a:extLst>
          </p:cNvPr>
          <p:cNvSpPr/>
          <p:nvPr/>
        </p:nvSpPr>
        <p:spPr>
          <a:xfrm rot="16200000">
            <a:off x="1100962" y="3647837"/>
            <a:ext cx="14649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100">
                <a:solidFill>
                  <a:srgbClr val="FFFFFF"/>
                </a:solidFill>
              </a:rPr>
              <a:t>Difflib Matching</a:t>
            </a:r>
            <a:endParaRPr sz="1100">
              <a:solidFill>
                <a:srgbClr val="FFFFFF"/>
              </a:solidFill>
            </a:endParaRPr>
          </a:p>
        </p:txBody>
      </p:sp>
      <p:cxnSp>
        <p:nvCxnSpPr>
          <p:cNvPr id="17" name="Google Shape;69;p13">
            <a:extLst>
              <a:ext uri="{FF2B5EF4-FFF2-40B4-BE49-F238E27FC236}">
                <a16:creationId xmlns:a16="http://schemas.microsoft.com/office/drawing/2014/main" id="{D5954826-4B1B-40AA-B5FA-646D418A7CE2}"/>
              </a:ext>
            </a:extLst>
          </p:cNvPr>
          <p:cNvCxnSpPr>
            <a:cxnSpLocks/>
          </p:cNvCxnSpPr>
          <p:nvPr/>
        </p:nvCxnSpPr>
        <p:spPr>
          <a:xfrm rot="10800000" flipH="1">
            <a:off x="3093787" y="2937387"/>
            <a:ext cx="246600" cy="82950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70;p13">
            <a:extLst>
              <a:ext uri="{FF2B5EF4-FFF2-40B4-BE49-F238E27FC236}">
                <a16:creationId xmlns:a16="http://schemas.microsoft.com/office/drawing/2014/main" id="{9656F1A9-5AFE-42DD-9DAD-D4B8DC580489}"/>
              </a:ext>
            </a:extLst>
          </p:cNvPr>
          <p:cNvCxnSpPr>
            <a:cxnSpLocks/>
          </p:cNvCxnSpPr>
          <p:nvPr/>
        </p:nvCxnSpPr>
        <p:spPr>
          <a:xfrm>
            <a:off x="3093787" y="3766887"/>
            <a:ext cx="246600" cy="973200"/>
          </a:xfrm>
          <a:prstGeom prst="straightConnector1">
            <a:avLst/>
          </a:prstGeom>
          <a:noFill/>
          <a:ln w="9525" cap="flat" cmpd="sng">
            <a:solidFill>
              <a:schemeClr val="dk2"/>
            </a:solidFill>
            <a:prstDash val="solid"/>
            <a:round/>
            <a:headEnd type="none" w="med" len="med"/>
            <a:tailEnd type="none" w="med" len="med"/>
          </a:ln>
        </p:spPr>
      </p:cxnSp>
      <p:cxnSp>
        <p:nvCxnSpPr>
          <p:cNvPr id="19" name="Google Shape;71;p13">
            <a:extLst>
              <a:ext uri="{FF2B5EF4-FFF2-40B4-BE49-F238E27FC236}">
                <a16:creationId xmlns:a16="http://schemas.microsoft.com/office/drawing/2014/main" id="{24B28DF8-8237-490F-BD47-2C87E7A2AA78}"/>
              </a:ext>
            </a:extLst>
          </p:cNvPr>
          <p:cNvCxnSpPr>
            <a:cxnSpLocks/>
          </p:cNvCxnSpPr>
          <p:nvPr/>
        </p:nvCxnSpPr>
        <p:spPr>
          <a:xfrm rot="10800000" flipH="1">
            <a:off x="4805212" y="2176587"/>
            <a:ext cx="385800" cy="7608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72;p13">
            <a:extLst>
              <a:ext uri="{FF2B5EF4-FFF2-40B4-BE49-F238E27FC236}">
                <a16:creationId xmlns:a16="http://schemas.microsoft.com/office/drawing/2014/main" id="{BD2B76A3-6785-4A6B-98AB-A78215D8121C}"/>
              </a:ext>
            </a:extLst>
          </p:cNvPr>
          <p:cNvCxnSpPr>
            <a:cxnSpLocks/>
          </p:cNvCxnSpPr>
          <p:nvPr/>
        </p:nvCxnSpPr>
        <p:spPr>
          <a:xfrm rot="10800000" flipH="1">
            <a:off x="4805212" y="2926287"/>
            <a:ext cx="385800" cy="111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73;p13">
            <a:extLst>
              <a:ext uri="{FF2B5EF4-FFF2-40B4-BE49-F238E27FC236}">
                <a16:creationId xmlns:a16="http://schemas.microsoft.com/office/drawing/2014/main" id="{43A8E259-386E-4B7E-A86B-6FD650AB341F}"/>
              </a:ext>
            </a:extLst>
          </p:cNvPr>
          <p:cNvCxnSpPr>
            <a:cxnSpLocks/>
          </p:cNvCxnSpPr>
          <p:nvPr/>
        </p:nvCxnSpPr>
        <p:spPr>
          <a:xfrm>
            <a:off x="4805212" y="2937387"/>
            <a:ext cx="385800" cy="730800"/>
          </a:xfrm>
          <a:prstGeom prst="straightConnector1">
            <a:avLst/>
          </a:prstGeom>
          <a:noFill/>
          <a:ln w="9525" cap="flat" cmpd="sng">
            <a:solidFill>
              <a:schemeClr val="dk2"/>
            </a:solidFill>
            <a:prstDash val="solid"/>
            <a:round/>
            <a:headEnd type="none" w="med" len="med"/>
            <a:tailEnd type="none" w="med" len="med"/>
          </a:ln>
        </p:spPr>
      </p:cxnSp>
      <p:sp>
        <p:nvSpPr>
          <p:cNvPr id="22" name="Google Shape;74;p13">
            <a:extLst>
              <a:ext uri="{FF2B5EF4-FFF2-40B4-BE49-F238E27FC236}">
                <a16:creationId xmlns:a16="http://schemas.microsoft.com/office/drawing/2014/main" id="{CCEC8209-F7B0-4CB0-9FB3-D8726A79B63F}"/>
              </a:ext>
            </a:extLst>
          </p:cNvPr>
          <p:cNvSpPr/>
          <p:nvPr/>
        </p:nvSpPr>
        <p:spPr>
          <a:xfrm>
            <a:off x="4876087" y="4467337"/>
            <a:ext cx="228600" cy="545700"/>
          </a:xfrm>
          <a:prstGeom prst="homePlate">
            <a:avLst>
              <a:gd name="adj" fmla="val 10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FFFF"/>
              </a:solidFill>
            </a:endParaRPr>
          </a:p>
        </p:txBody>
      </p:sp>
      <p:sp>
        <p:nvSpPr>
          <p:cNvPr id="23" name="Google Shape;75;p13">
            <a:extLst>
              <a:ext uri="{FF2B5EF4-FFF2-40B4-BE49-F238E27FC236}">
                <a16:creationId xmlns:a16="http://schemas.microsoft.com/office/drawing/2014/main" id="{EB5F90DD-09E5-406B-805C-4BC2D0E3A0AC}"/>
              </a:ext>
            </a:extLst>
          </p:cNvPr>
          <p:cNvSpPr/>
          <p:nvPr/>
        </p:nvSpPr>
        <p:spPr>
          <a:xfrm rot="5400000">
            <a:off x="5901687" y="3393687"/>
            <a:ext cx="337500" cy="1666800"/>
          </a:xfrm>
          <a:prstGeom prst="homePlate">
            <a:avLst>
              <a:gd name="adj" fmla="val 7314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FFFF"/>
              </a:solidFill>
            </a:endParaRPr>
          </a:p>
        </p:txBody>
      </p:sp>
      <p:sp>
        <p:nvSpPr>
          <p:cNvPr id="24" name="Google Shape;76;p13">
            <a:extLst>
              <a:ext uri="{FF2B5EF4-FFF2-40B4-BE49-F238E27FC236}">
                <a16:creationId xmlns:a16="http://schemas.microsoft.com/office/drawing/2014/main" id="{2C9C95CD-8F7A-4C9E-88E1-C8036FE56FCB}"/>
              </a:ext>
            </a:extLst>
          </p:cNvPr>
          <p:cNvSpPr/>
          <p:nvPr/>
        </p:nvSpPr>
        <p:spPr>
          <a:xfrm>
            <a:off x="7056237" y="1843587"/>
            <a:ext cx="483600" cy="4059000"/>
          </a:xfrm>
          <a:prstGeom prst="homePlate">
            <a:avLst>
              <a:gd name="adj" fmla="val 86213"/>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FFFF"/>
              </a:solidFill>
            </a:endParaRPr>
          </a:p>
        </p:txBody>
      </p:sp>
      <p:sp>
        <p:nvSpPr>
          <p:cNvPr id="25" name="Google Shape;77;p13">
            <a:extLst>
              <a:ext uri="{FF2B5EF4-FFF2-40B4-BE49-F238E27FC236}">
                <a16:creationId xmlns:a16="http://schemas.microsoft.com/office/drawing/2014/main" id="{186C8E83-98BE-4905-A9BE-D02682735D0C}"/>
              </a:ext>
            </a:extLst>
          </p:cNvPr>
          <p:cNvSpPr/>
          <p:nvPr/>
        </p:nvSpPr>
        <p:spPr>
          <a:xfrm rot="16200000">
            <a:off x="6498912" y="3652587"/>
            <a:ext cx="14649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100">
                <a:solidFill>
                  <a:srgbClr val="FFFFFF"/>
                </a:solidFill>
              </a:rPr>
              <a:t>Results</a:t>
            </a:r>
            <a:endParaRPr sz="1100">
              <a:solidFill>
                <a:srgbClr val="FFFFFF"/>
              </a:solidFill>
            </a:endParaRPr>
          </a:p>
        </p:txBody>
      </p:sp>
      <p:sp>
        <p:nvSpPr>
          <p:cNvPr id="26" name="Google Shape;78;p13">
            <a:extLst>
              <a:ext uri="{FF2B5EF4-FFF2-40B4-BE49-F238E27FC236}">
                <a16:creationId xmlns:a16="http://schemas.microsoft.com/office/drawing/2014/main" id="{A48E0A7A-AB6E-4A66-A05E-889C8CDB3152}"/>
              </a:ext>
            </a:extLst>
          </p:cNvPr>
          <p:cNvSpPr/>
          <p:nvPr/>
        </p:nvSpPr>
        <p:spPr>
          <a:xfrm>
            <a:off x="2686500" y="258984"/>
            <a:ext cx="34380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100" b="1">
                <a:solidFill>
                  <a:srgbClr val="EEECE1"/>
                </a:solidFill>
              </a:rPr>
              <a:t>Used Car Price Analysis</a:t>
            </a:r>
            <a:endParaRPr lang="en-US" sz="2100" b="1">
              <a:solidFill>
                <a:srgbClr val="EEECE1"/>
              </a:solidFill>
            </a:endParaRPr>
          </a:p>
        </p:txBody>
      </p:sp>
      <p:sp>
        <p:nvSpPr>
          <p:cNvPr id="27" name="Google Shape;79;p13">
            <a:extLst>
              <a:ext uri="{FF2B5EF4-FFF2-40B4-BE49-F238E27FC236}">
                <a16:creationId xmlns:a16="http://schemas.microsoft.com/office/drawing/2014/main" id="{B5505D34-3A89-4F8D-B3BE-4CA20A59468A}"/>
              </a:ext>
            </a:extLst>
          </p:cNvPr>
          <p:cNvSpPr/>
          <p:nvPr/>
        </p:nvSpPr>
        <p:spPr>
          <a:xfrm>
            <a:off x="3340312" y="5047537"/>
            <a:ext cx="1464900" cy="58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n" sz="1000">
                <a:solidFill>
                  <a:schemeClr val="dk1"/>
                </a:solidFill>
              </a:rPr>
              <a:t>Offering Price Factors</a:t>
            </a:r>
            <a:endParaRPr sz="1000"/>
          </a:p>
          <a:p>
            <a:pPr marL="0" lvl="0" indent="0" algn="l" rtl="0">
              <a:spcBef>
                <a:spcPts val="0"/>
              </a:spcBef>
              <a:spcAft>
                <a:spcPts val="0"/>
              </a:spcAft>
              <a:buNone/>
            </a:pPr>
            <a:r>
              <a:rPr lang="en" sz="1000"/>
              <a:t>Price Depreciation</a:t>
            </a:r>
            <a:endParaRPr sz="1000"/>
          </a:p>
          <a:p>
            <a:pPr marL="0" lvl="0" indent="0" algn="l" rtl="0">
              <a:spcBef>
                <a:spcPts val="0"/>
              </a:spcBef>
              <a:spcAft>
                <a:spcPts val="0"/>
              </a:spcAft>
              <a:buNone/>
            </a:pPr>
            <a:r>
              <a:rPr lang="en" sz="1000"/>
              <a:t>Market Segments</a:t>
            </a:r>
            <a:endParaRPr sz="1000"/>
          </a:p>
        </p:txBody>
      </p:sp>
      <p:sp>
        <p:nvSpPr>
          <p:cNvPr id="28" name="Slide Number Placeholder 27">
            <a:extLst>
              <a:ext uri="{FF2B5EF4-FFF2-40B4-BE49-F238E27FC236}">
                <a16:creationId xmlns:a16="http://schemas.microsoft.com/office/drawing/2014/main" id="{14F53FD6-C05F-478F-BD49-1FFD602CC0DA}"/>
              </a:ext>
            </a:extLst>
          </p:cNvPr>
          <p:cNvSpPr>
            <a:spLocks noGrp="1"/>
          </p:cNvSpPr>
          <p:nvPr>
            <p:ph type="sldNum" sz="quarter" idx="12"/>
          </p:nvPr>
        </p:nvSpPr>
        <p:spPr/>
        <p:txBody>
          <a:bodyPr/>
          <a:lstStyle/>
          <a:p>
            <a:fld id="{EE6BC638-39B7-4287-91A7-2A3DDA573295}" type="slidenum">
              <a:rPr lang="ko-KR" altLang="en-US" smtClean="0"/>
              <a:pPr/>
              <a:t>4</a:t>
            </a:fld>
            <a:endParaRPr lang="en-US"/>
          </a:p>
        </p:txBody>
      </p:sp>
    </p:spTree>
    <p:extLst>
      <p:ext uri="{BB962C8B-B14F-4D97-AF65-F5344CB8AC3E}">
        <p14:creationId xmlns:p14="http://schemas.microsoft.com/office/powerpoint/2010/main" val="1637971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3" descr="A picture containing text, clipart, light&#10;&#10;Description automatically generated">
            <a:extLst>
              <a:ext uri="{FF2B5EF4-FFF2-40B4-BE49-F238E27FC236}">
                <a16:creationId xmlns:a16="http://schemas.microsoft.com/office/drawing/2014/main" id="{E656A7CE-7CFD-4BA4-854E-CA0B037E4953}"/>
              </a:ext>
            </a:extLst>
          </p:cNvPr>
          <p:cNvPicPr>
            <a:picLocks noGrp="1" noChangeAspect="1"/>
          </p:cNvPicPr>
          <p:nvPr>
            <p:ph idx="1"/>
          </p:nvPr>
        </p:nvPicPr>
        <p:blipFill>
          <a:blip r:embed="rId2"/>
          <a:stretch>
            <a:fillRect/>
          </a:stretch>
        </p:blipFill>
        <p:spPr>
          <a:xfrm>
            <a:off x="533601" y="1644000"/>
            <a:ext cx="2857500" cy="1104900"/>
          </a:xfrm>
        </p:spPr>
      </p:pic>
      <p:sp>
        <p:nvSpPr>
          <p:cNvPr id="31" name="TextBox 30">
            <a:extLst>
              <a:ext uri="{FF2B5EF4-FFF2-40B4-BE49-F238E27FC236}">
                <a16:creationId xmlns:a16="http://schemas.microsoft.com/office/drawing/2014/main" id="{39A08A08-8C56-4610-92B9-A3896210C431}"/>
              </a:ext>
            </a:extLst>
          </p:cNvPr>
          <p:cNvSpPr txBox="1"/>
          <p:nvPr/>
        </p:nvSpPr>
        <p:spPr>
          <a:xfrm>
            <a:off x="418433" y="2953753"/>
            <a:ext cx="728311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rgbClr val="000000"/>
                </a:solidFill>
                <a:latin typeface="Arial"/>
                <a:cs typeface="Arial"/>
              </a:rPr>
              <a:t>Our dataset is taken from Kaggle public dataset (1.45 GB)</a:t>
            </a:r>
          </a:p>
          <a:p>
            <a:pPr marL="285750" indent="-285750">
              <a:buFont typeface="Arial"/>
              <a:buChar char="•"/>
            </a:pPr>
            <a:r>
              <a:rPr lang="en-US" sz="1600">
                <a:solidFill>
                  <a:srgbClr val="000000"/>
                </a:solidFill>
                <a:latin typeface="Arial"/>
                <a:cs typeface="Arial"/>
              </a:rPr>
              <a:t>Based on resale car listings on Craigslist</a:t>
            </a:r>
          </a:p>
          <a:p>
            <a:pPr marL="285750" indent="-285750">
              <a:buFont typeface="Arial"/>
              <a:buChar char="•"/>
            </a:pPr>
            <a:r>
              <a:rPr lang="en-US" sz="1600">
                <a:solidFill>
                  <a:srgbClr val="000000"/>
                </a:solidFill>
                <a:latin typeface="Arial"/>
                <a:cs typeface="Arial"/>
              </a:rPr>
              <a:t>Columns include selling price, car attributes, color, condition, VIN, mileage, make and model, etc.</a:t>
            </a:r>
          </a:p>
          <a:p>
            <a:pPr marL="285750" indent="-285750">
              <a:buFont typeface="Arial"/>
              <a:buChar char="•"/>
            </a:pPr>
            <a:r>
              <a:rPr lang="en-US" sz="1600">
                <a:solidFill>
                  <a:srgbClr val="000000"/>
                </a:solidFill>
                <a:latin typeface="Arial"/>
                <a:cs typeface="Arial"/>
              </a:rPr>
              <a:t>Enhanced </a:t>
            </a:r>
            <a:r>
              <a:rPr lang="en-US" sz="1600">
                <a:solidFill>
                  <a:srgbClr val="000000"/>
                </a:solidFill>
                <a:latin typeface="Arial"/>
                <a:ea typeface="+mn-lt"/>
                <a:cs typeface="Arial"/>
              </a:rPr>
              <a:t>and imputed</a:t>
            </a:r>
            <a:r>
              <a:rPr lang="en-US" sz="1600">
                <a:solidFill>
                  <a:srgbClr val="000000"/>
                </a:solidFill>
                <a:latin typeface="Arial"/>
                <a:ea typeface="맑은 고딕"/>
                <a:cs typeface="Arial"/>
              </a:rPr>
              <a:t> some </a:t>
            </a:r>
            <a:r>
              <a:rPr lang="en-US" sz="1600">
                <a:solidFill>
                  <a:srgbClr val="000000"/>
                </a:solidFill>
                <a:latin typeface="Arial"/>
                <a:cs typeface="Arial"/>
              </a:rPr>
              <a:t>data with data from </a:t>
            </a:r>
            <a:r>
              <a:rPr lang="en-US" sz="1600" err="1">
                <a:solidFill>
                  <a:srgbClr val="000000"/>
                </a:solidFill>
                <a:latin typeface="Arial"/>
                <a:cs typeface="Arial"/>
              </a:rPr>
              <a:t>iSeeCars</a:t>
            </a:r>
            <a:endParaRPr lang="en-US" sz="1600">
              <a:solidFill>
                <a:srgbClr val="000000"/>
              </a:solidFill>
              <a:latin typeface="Arial"/>
              <a:cs typeface="Arial"/>
            </a:endParaRPr>
          </a:p>
          <a:p>
            <a:pPr marL="285750" indent="-285750">
              <a:buFont typeface="Arial"/>
              <a:buChar char="•"/>
            </a:pPr>
            <a:endParaRPr lang="en-US" sz="1600">
              <a:solidFill>
                <a:srgbClr val="000000"/>
              </a:solidFill>
              <a:latin typeface="Arial"/>
              <a:cs typeface="Arial"/>
            </a:endParaRPr>
          </a:p>
        </p:txBody>
      </p:sp>
      <p:pic>
        <p:nvPicPr>
          <p:cNvPr id="33" name="Picture 6" descr="Logo&#10;&#10;Description automatically generated">
            <a:extLst>
              <a:ext uri="{FF2B5EF4-FFF2-40B4-BE49-F238E27FC236}">
                <a16:creationId xmlns:a16="http://schemas.microsoft.com/office/drawing/2014/main" id="{5D6BB97C-21FC-4209-B698-754B22521E10}"/>
              </a:ext>
            </a:extLst>
          </p:cNvPr>
          <p:cNvPicPr>
            <a:picLocks noChangeAspect="1"/>
          </p:cNvPicPr>
          <p:nvPr/>
        </p:nvPicPr>
        <p:blipFill>
          <a:blip r:embed="rId3"/>
          <a:stretch>
            <a:fillRect/>
          </a:stretch>
        </p:blipFill>
        <p:spPr>
          <a:xfrm>
            <a:off x="3537284" y="1846628"/>
            <a:ext cx="2743200" cy="698269"/>
          </a:xfrm>
          <a:prstGeom prst="rect">
            <a:avLst/>
          </a:prstGeom>
        </p:spPr>
      </p:pic>
      <p:pic>
        <p:nvPicPr>
          <p:cNvPr id="35" name="Picture 9" descr="Logo&#10;&#10;Description automatically generated">
            <a:extLst>
              <a:ext uri="{FF2B5EF4-FFF2-40B4-BE49-F238E27FC236}">
                <a16:creationId xmlns:a16="http://schemas.microsoft.com/office/drawing/2014/main" id="{EF1D20CB-5D4C-467B-8152-A95BEE39E1FB}"/>
              </a:ext>
            </a:extLst>
          </p:cNvPr>
          <p:cNvPicPr>
            <a:picLocks noChangeAspect="1"/>
          </p:cNvPicPr>
          <p:nvPr/>
        </p:nvPicPr>
        <p:blipFill rotWithShape="1">
          <a:blip r:embed="rId4"/>
          <a:srcRect l="17367" t="38655" r="17087" b="37255"/>
          <a:stretch/>
        </p:blipFill>
        <p:spPr>
          <a:xfrm>
            <a:off x="6484269" y="1713750"/>
            <a:ext cx="2349218" cy="865187"/>
          </a:xfrm>
          <a:prstGeom prst="rect">
            <a:avLst/>
          </a:prstGeom>
        </p:spPr>
      </p:pic>
      <p:sp>
        <p:nvSpPr>
          <p:cNvPr id="37" name="TextBox 36">
            <a:extLst>
              <a:ext uri="{FF2B5EF4-FFF2-40B4-BE49-F238E27FC236}">
                <a16:creationId xmlns:a16="http://schemas.microsoft.com/office/drawing/2014/main" id="{61E5BA58-883E-4C87-BCE7-92ABAAF958AF}"/>
              </a:ext>
            </a:extLst>
          </p:cNvPr>
          <p:cNvSpPr txBox="1"/>
          <p:nvPr/>
        </p:nvSpPr>
        <p:spPr>
          <a:xfrm>
            <a:off x="445169" y="4710364"/>
            <a:ext cx="66835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n-US" sz="1600">
              <a:solidFill>
                <a:srgbClr val="000000"/>
              </a:solidFill>
              <a:latin typeface="Arial"/>
              <a:ea typeface="+mn-lt"/>
              <a:cs typeface="Arial"/>
            </a:endParaRPr>
          </a:p>
          <a:p>
            <a:pPr marL="285750" indent="-285750">
              <a:buFont typeface="Arial,Sans-Serif"/>
              <a:buChar char="•"/>
            </a:pPr>
            <a:r>
              <a:rPr lang="en-US" sz="1600">
                <a:solidFill>
                  <a:srgbClr val="000000"/>
                </a:solidFill>
                <a:latin typeface="Arial"/>
                <a:ea typeface="+mn-lt"/>
                <a:cs typeface="Arial"/>
              </a:rPr>
              <a:t>Problems arose with dirty and bad data </a:t>
            </a:r>
          </a:p>
          <a:p>
            <a:pPr marL="285750" indent="-285750">
              <a:buFont typeface="Arial,Sans-Serif"/>
              <a:buChar char="•"/>
            </a:pPr>
            <a:r>
              <a:rPr lang="en-US" sz="1600">
                <a:solidFill>
                  <a:srgbClr val="000000"/>
                </a:solidFill>
                <a:latin typeface="Arial"/>
                <a:ea typeface="+mn-lt"/>
                <a:cs typeface="Arial"/>
              </a:rPr>
              <a:t>Since each listing data is 100% based on seller entry, sellers tend to input false data, intentionally or otherwise</a:t>
            </a:r>
          </a:p>
          <a:p>
            <a:endParaRPr lang="en-US" sz="1600">
              <a:solidFill>
                <a:srgbClr val="000000"/>
              </a:solidFill>
              <a:latin typeface="Arial"/>
              <a:ea typeface="+mn-lt"/>
              <a:cs typeface="Arial"/>
            </a:endParaRPr>
          </a:p>
          <a:p>
            <a:pPr algn="l"/>
            <a:endParaRPr lang="en-US" sz="1600">
              <a:solidFill>
                <a:srgbClr val="000000"/>
              </a:solidFill>
              <a:latin typeface="Arial"/>
              <a:cs typeface="Arial"/>
            </a:endParaRPr>
          </a:p>
        </p:txBody>
      </p:sp>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Data Collection</a:t>
            </a:r>
            <a:br>
              <a:rPr lang="en-US">
                <a:ea typeface="맑은 고딕"/>
                <a:cs typeface="Calibri"/>
              </a:rPr>
            </a:br>
            <a:r>
              <a:rPr lang="en-US" i="1">
                <a:ea typeface="맑은 고딕"/>
                <a:cs typeface="Calibri"/>
              </a:rPr>
              <a:t>Collection</a:t>
            </a:r>
            <a:endParaRPr lang="en-US"/>
          </a:p>
        </p:txBody>
      </p:sp>
      <p:sp>
        <p:nvSpPr>
          <p:cNvPr id="2" name="Slide Number Placeholder 1">
            <a:extLst>
              <a:ext uri="{FF2B5EF4-FFF2-40B4-BE49-F238E27FC236}">
                <a16:creationId xmlns:a16="http://schemas.microsoft.com/office/drawing/2014/main" id="{0E0B1C8B-596D-4BA9-9A77-39EBBFCC3F13}"/>
              </a:ext>
            </a:extLst>
          </p:cNvPr>
          <p:cNvSpPr>
            <a:spLocks noGrp="1"/>
          </p:cNvSpPr>
          <p:nvPr>
            <p:ph type="sldNum" sz="quarter" idx="12"/>
          </p:nvPr>
        </p:nvSpPr>
        <p:spPr/>
        <p:txBody>
          <a:bodyPr/>
          <a:lstStyle/>
          <a:p>
            <a:fld id="{EE6BC638-39B7-4287-91A7-2A3DDA573295}" type="slidenum">
              <a:rPr lang="ko-KR" altLang="en-US" smtClean="0"/>
              <a:pPr/>
              <a:t>5</a:t>
            </a:fld>
            <a:endParaRPr lang="en-US"/>
          </a:p>
        </p:txBody>
      </p:sp>
    </p:spTree>
    <p:extLst>
      <p:ext uri="{BB962C8B-B14F-4D97-AF65-F5344CB8AC3E}">
        <p14:creationId xmlns:p14="http://schemas.microsoft.com/office/powerpoint/2010/main" val="75490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Data Collection</a:t>
            </a:r>
            <a:br>
              <a:rPr lang="en-US" i="1">
                <a:ea typeface="맑은 고딕"/>
                <a:cs typeface="Calibri"/>
              </a:rPr>
            </a:br>
            <a:r>
              <a:rPr lang="en-US" i="1">
                <a:ea typeface="맑은 고딕"/>
                <a:cs typeface="Calibri"/>
              </a:rPr>
              <a:t>Incorporating External Data</a:t>
            </a:r>
            <a:endParaRPr lang="en-US" i="1"/>
          </a:p>
        </p:txBody>
      </p:sp>
      <p:sp>
        <p:nvSpPr>
          <p:cNvPr id="4" name="Content Placeholder 5">
            <a:extLst>
              <a:ext uri="{FF2B5EF4-FFF2-40B4-BE49-F238E27FC236}">
                <a16:creationId xmlns:a16="http://schemas.microsoft.com/office/drawing/2014/main" id="{B22EDB1A-9957-4CE6-AD2E-A68F7DAE3E58}"/>
              </a:ext>
            </a:extLst>
          </p:cNvPr>
          <p:cNvSpPr txBox="1">
            <a:spLocks/>
          </p:cNvSpPr>
          <p:nvPr/>
        </p:nvSpPr>
        <p:spPr>
          <a:xfrm>
            <a:off x="411482" y="1518234"/>
            <a:ext cx="5748688" cy="4881686"/>
          </a:xfrm>
          <a:prstGeom prst="rect">
            <a:avLst/>
          </a:prstGeom>
        </p:spPr>
        <p:txBody>
          <a:bodyPr vert="horz" lIns="91440" tIns="45720" rIns="91440" bIns="45720" rtlCol="0" anchor="t">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Char char="•"/>
            </a:pPr>
            <a:r>
              <a:rPr lang="en-US" sz="1400" i="0">
                <a:solidFill>
                  <a:srgbClr val="000000"/>
                </a:solidFill>
                <a:latin typeface="Arial"/>
                <a:ea typeface="맑은 고딕"/>
                <a:cs typeface="Arial"/>
              </a:rPr>
              <a:t>To impute some of the columns, we looked at the </a:t>
            </a:r>
            <a:r>
              <a:rPr lang="en-US" sz="1400" b="1" i="0">
                <a:solidFill>
                  <a:srgbClr val="000000"/>
                </a:solidFill>
                <a:latin typeface="Arial"/>
                <a:ea typeface="맑은 고딕"/>
                <a:cs typeface="Arial"/>
              </a:rPr>
              <a:t>most common</a:t>
            </a:r>
            <a:br>
              <a:rPr lang="en-US" sz="1400" b="1" i="0">
                <a:latin typeface="Arial"/>
                <a:ea typeface="맑은 고딕"/>
                <a:cs typeface="Arial"/>
              </a:rPr>
            </a:br>
            <a:r>
              <a:rPr lang="en-US" sz="1400" b="1" i="0">
                <a:solidFill>
                  <a:srgbClr val="000000"/>
                </a:solidFill>
                <a:latin typeface="Arial"/>
                <a:ea typeface="맑은 고딕"/>
                <a:cs typeface="Arial"/>
              </a:rPr>
              <a:t>value </a:t>
            </a:r>
            <a:r>
              <a:rPr lang="en-US" sz="1400" i="0">
                <a:solidFill>
                  <a:srgbClr val="000000"/>
                </a:solidFill>
                <a:latin typeface="Arial"/>
                <a:ea typeface="맑은 고딕"/>
                <a:cs typeface="Arial"/>
              </a:rPr>
              <a:t>for each car model</a:t>
            </a:r>
            <a:endParaRPr lang="en-US" sz="1400">
              <a:solidFill>
                <a:srgbClr val="000000"/>
              </a:solidFill>
              <a:latin typeface="Arial"/>
              <a:cs typeface="Arial"/>
            </a:endParaRPr>
          </a:p>
          <a:p>
            <a:pPr>
              <a:buFont typeface="Arial" pitchFamily="34" charset="0"/>
              <a:buChar char="•"/>
            </a:pPr>
            <a:endParaRPr lang="en-US" sz="1400" i="0">
              <a:solidFill>
                <a:srgbClr val="000000"/>
              </a:solidFill>
              <a:latin typeface="Arial"/>
              <a:ea typeface="맑은 고딕"/>
              <a:cs typeface="Arial"/>
            </a:endParaRPr>
          </a:p>
          <a:p>
            <a:pPr>
              <a:buFont typeface="Arial" pitchFamily="34" charset="0"/>
              <a:buChar char="•"/>
            </a:pPr>
            <a:r>
              <a:rPr lang="en-US" sz="1400" b="1" i="0">
                <a:solidFill>
                  <a:srgbClr val="000000"/>
                </a:solidFill>
                <a:latin typeface="Arial"/>
                <a:ea typeface="맑은 고딕"/>
                <a:cs typeface="Arial"/>
              </a:rPr>
              <a:t>Assumptions:</a:t>
            </a:r>
            <a:endParaRPr lang="en-US" sz="1400" b="1">
              <a:solidFill>
                <a:srgbClr val="000000"/>
              </a:solidFill>
              <a:latin typeface="Arial"/>
              <a:cs typeface="Arial"/>
            </a:endParaRPr>
          </a:p>
          <a:p>
            <a:pPr lvl="1">
              <a:buFont typeface="Arial" pitchFamily="34" charset="0"/>
              <a:buChar char="•"/>
            </a:pPr>
            <a:r>
              <a:rPr lang="en-US" sz="1400" i="0">
                <a:solidFill>
                  <a:srgbClr val="000000"/>
                </a:solidFill>
                <a:latin typeface="Arial"/>
                <a:ea typeface="맑은 고딕"/>
                <a:cs typeface="Arial"/>
              </a:rPr>
              <a:t>Cars of the same make and model share common attributes </a:t>
            </a:r>
            <a:br>
              <a:rPr lang="en-US" sz="1400" i="0">
                <a:latin typeface="Arial"/>
                <a:ea typeface="맑은 고딕"/>
                <a:cs typeface="Arial"/>
              </a:rPr>
            </a:br>
            <a:r>
              <a:rPr lang="en-US" sz="1400" i="0">
                <a:solidFill>
                  <a:srgbClr val="000000"/>
                </a:solidFill>
                <a:latin typeface="Arial"/>
                <a:ea typeface="맑은 고딕"/>
                <a:cs typeface="Arial"/>
              </a:rPr>
              <a:t>such as cylinders, type and size</a:t>
            </a:r>
            <a:endParaRPr lang="en-US" sz="1400">
              <a:solidFill>
                <a:srgbClr val="000000"/>
              </a:solidFill>
              <a:latin typeface="Arial"/>
              <a:cs typeface="Arial"/>
            </a:endParaRPr>
          </a:p>
          <a:p>
            <a:pPr lvl="1">
              <a:buFont typeface="Arial" pitchFamily="34" charset="0"/>
              <a:buChar char="•"/>
            </a:pPr>
            <a:r>
              <a:rPr lang="en-US" sz="1400" i="0">
                <a:solidFill>
                  <a:srgbClr val="000000"/>
                </a:solidFill>
                <a:latin typeface="Arial"/>
                <a:ea typeface="맑은 고딕"/>
                <a:cs typeface="Arial"/>
              </a:rPr>
              <a:t>For customizable attributes (drive type) we are assuming the most common values for each model</a:t>
            </a:r>
          </a:p>
          <a:p>
            <a:pPr>
              <a:buFont typeface="Arial" pitchFamily="34" charset="0"/>
              <a:buChar char="•"/>
            </a:pPr>
            <a:r>
              <a:rPr lang="en-US" sz="1400" i="0">
                <a:solidFill>
                  <a:srgbClr val="000000"/>
                </a:solidFill>
                <a:latin typeface="Arial"/>
                <a:ea typeface="맑은 고딕"/>
                <a:cs typeface="Arial"/>
              </a:rPr>
              <a:t>We collected data from </a:t>
            </a:r>
            <a:r>
              <a:rPr lang="en-US" sz="1400" i="0" err="1">
                <a:solidFill>
                  <a:srgbClr val="000000"/>
                </a:solidFill>
                <a:latin typeface="Arial"/>
                <a:ea typeface="맑은 고딕"/>
                <a:cs typeface="Arial"/>
              </a:rPr>
              <a:t>iSeeCars</a:t>
            </a:r>
            <a:r>
              <a:rPr lang="en-US" sz="1400" i="0">
                <a:solidFill>
                  <a:srgbClr val="000000"/>
                </a:solidFill>
                <a:latin typeface="Arial"/>
                <a:ea typeface="맑은 고딕"/>
                <a:cs typeface="Arial"/>
              </a:rPr>
              <a:t> through web scraping</a:t>
            </a:r>
          </a:p>
          <a:p>
            <a:pPr>
              <a:buFont typeface="Arial" pitchFamily="34" charset="0"/>
              <a:buChar char="•"/>
            </a:pPr>
            <a:r>
              <a:rPr lang="en-US" sz="1400" i="0">
                <a:solidFill>
                  <a:srgbClr val="000000"/>
                </a:solidFill>
                <a:latin typeface="Arial"/>
                <a:ea typeface="맑은 고딕"/>
                <a:cs typeface="Arial"/>
              </a:rPr>
              <a:t>Data scraped include MSRP and car attributes for all makes and</a:t>
            </a:r>
            <a:br>
              <a:rPr lang="en-US" sz="1400" i="0">
                <a:latin typeface="Arial"/>
                <a:ea typeface="맑은 고딕"/>
                <a:cs typeface="Arial"/>
              </a:rPr>
            </a:br>
            <a:r>
              <a:rPr lang="en-US" sz="1400" i="0">
                <a:solidFill>
                  <a:srgbClr val="000000"/>
                </a:solidFill>
                <a:latin typeface="Arial"/>
                <a:ea typeface="맑은 고딕"/>
                <a:cs typeface="Arial"/>
              </a:rPr>
              <a:t>models available</a:t>
            </a:r>
          </a:p>
          <a:p>
            <a:pPr>
              <a:buFont typeface="Arial" pitchFamily="34" charset="0"/>
              <a:buChar char="•"/>
            </a:pPr>
            <a:endParaRPr lang="en-US" sz="1400" i="0">
              <a:solidFill>
                <a:srgbClr val="000000"/>
              </a:solidFill>
              <a:latin typeface="Arial"/>
              <a:ea typeface="맑은 고딕"/>
              <a:cs typeface="Arial"/>
            </a:endParaRPr>
          </a:p>
          <a:p>
            <a:pPr>
              <a:buFont typeface="Arial" pitchFamily="34" charset="0"/>
              <a:buChar char="•"/>
            </a:pPr>
            <a:r>
              <a:rPr lang="en-US" sz="1400" b="1" i="0">
                <a:solidFill>
                  <a:srgbClr val="000000"/>
                </a:solidFill>
                <a:latin typeface="Arial"/>
                <a:ea typeface="맑은 고딕"/>
                <a:cs typeface="Arial"/>
              </a:rPr>
              <a:t>Problem:</a:t>
            </a:r>
          </a:p>
          <a:p>
            <a:pPr lvl="1">
              <a:buFont typeface="Arial" pitchFamily="34" charset="0"/>
              <a:buChar char="•"/>
            </a:pPr>
            <a:r>
              <a:rPr lang="en-US" sz="1400" i="0">
                <a:solidFill>
                  <a:srgbClr val="000000"/>
                </a:solidFill>
                <a:latin typeface="Arial"/>
                <a:ea typeface="맑은 고딕"/>
                <a:cs typeface="Arial"/>
              </a:rPr>
              <a:t>Due to user-input values, car model names may not match</a:t>
            </a:r>
            <a:br>
              <a:rPr lang="en-US" sz="1400" i="0">
                <a:latin typeface="Arial"/>
                <a:ea typeface="맑은 고딕"/>
                <a:cs typeface="Arial"/>
              </a:rPr>
            </a:br>
            <a:r>
              <a:rPr lang="en-US" sz="1400" i="0">
                <a:solidFill>
                  <a:srgbClr val="000000"/>
                </a:solidFill>
                <a:latin typeface="Arial"/>
                <a:ea typeface="맑은 고딕"/>
                <a:cs typeface="Arial"/>
              </a:rPr>
              <a:t>exactly with the clean names from </a:t>
            </a:r>
            <a:r>
              <a:rPr lang="en-US" sz="1400" i="0" err="1">
                <a:solidFill>
                  <a:srgbClr val="000000"/>
                </a:solidFill>
                <a:latin typeface="Arial"/>
                <a:ea typeface="맑은 고딕"/>
                <a:cs typeface="Arial"/>
              </a:rPr>
              <a:t>iSeeCars</a:t>
            </a:r>
            <a:endParaRPr lang="en-US" sz="1400" i="0">
              <a:solidFill>
                <a:srgbClr val="000000"/>
              </a:solidFill>
              <a:latin typeface="Arial"/>
              <a:ea typeface="맑은 고딕"/>
              <a:cs typeface="Arial"/>
            </a:endParaRPr>
          </a:p>
          <a:p>
            <a:pPr lvl="1">
              <a:buFont typeface="Arial" pitchFamily="34" charset="0"/>
              <a:buChar char="•"/>
            </a:pPr>
            <a:r>
              <a:rPr lang="en-US" sz="1400" i="0">
                <a:solidFill>
                  <a:srgbClr val="000000"/>
                </a:solidFill>
                <a:latin typeface="Arial"/>
                <a:ea typeface="맑은 고딕"/>
                <a:cs typeface="Arial"/>
              </a:rPr>
              <a:t>To overcome this problem, we used </a:t>
            </a:r>
            <a:r>
              <a:rPr lang="en-US" sz="1400" i="0" err="1">
                <a:solidFill>
                  <a:srgbClr val="000000"/>
                </a:solidFill>
                <a:latin typeface="Arial"/>
                <a:ea typeface="맑은 고딕"/>
                <a:cs typeface="Arial"/>
              </a:rPr>
              <a:t>OpenRefine</a:t>
            </a:r>
            <a:r>
              <a:rPr lang="en-US" sz="1400" i="0">
                <a:solidFill>
                  <a:srgbClr val="000000"/>
                </a:solidFill>
                <a:latin typeface="Arial"/>
                <a:ea typeface="맑은 고딕"/>
                <a:cs typeface="Arial"/>
              </a:rPr>
              <a:t> to try and fix some of the entries based on naming clusters</a:t>
            </a:r>
          </a:p>
          <a:p>
            <a:pPr lvl="1">
              <a:buFont typeface="Arial" pitchFamily="34" charset="0"/>
              <a:buChar char="•"/>
            </a:pPr>
            <a:r>
              <a:rPr lang="en-US" sz="1400" i="0">
                <a:solidFill>
                  <a:srgbClr val="000000"/>
                </a:solidFill>
                <a:latin typeface="Arial"/>
                <a:ea typeface="맑은 고딕"/>
                <a:cs typeface="Arial"/>
              </a:rPr>
              <a:t>We also used </a:t>
            </a:r>
            <a:r>
              <a:rPr lang="en-US" sz="1400" b="1" i="0" err="1">
                <a:solidFill>
                  <a:srgbClr val="000000"/>
                </a:solidFill>
                <a:latin typeface="Arial"/>
                <a:ea typeface="맑은 고딕"/>
                <a:cs typeface="Arial"/>
              </a:rPr>
              <a:t>SequenceMatcher</a:t>
            </a:r>
            <a:r>
              <a:rPr lang="en-US" sz="1400" b="1" i="0">
                <a:solidFill>
                  <a:srgbClr val="000000"/>
                </a:solidFill>
                <a:latin typeface="Arial"/>
                <a:ea typeface="맑은 고딕"/>
                <a:cs typeface="Arial"/>
              </a:rPr>
              <a:t> </a:t>
            </a:r>
            <a:r>
              <a:rPr lang="en-US" sz="1400" i="0">
                <a:solidFill>
                  <a:srgbClr val="000000"/>
                </a:solidFill>
                <a:latin typeface="Arial"/>
                <a:ea typeface="맑은 고딕"/>
                <a:cs typeface="Arial"/>
              </a:rPr>
              <a:t>from the </a:t>
            </a:r>
            <a:r>
              <a:rPr lang="en-US" sz="1400" b="1" i="0" err="1">
                <a:solidFill>
                  <a:srgbClr val="000000"/>
                </a:solidFill>
                <a:latin typeface="Arial"/>
                <a:ea typeface="맑은 고딕"/>
                <a:cs typeface="Arial"/>
              </a:rPr>
              <a:t>difflib</a:t>
            </a:r>
            <a:r>
              <a:rPr lang="en-US" sz="1400" b="1" i="0">
                <a:solidFill>
                  <a:srgbClr val="000000"/>
                </a:solidFill>
                <a:latin typeface="Arial"/>
                <a:ea typeface="맑은 고딕"/>
                <a:cs typeface="Arial"/>
              </a:rPr>
              <a:t> library </a:t>
            </a:r>
            <a:r>
              <a:rPr lang="en-US" sz="1400" i="0">
                <a:solidFill>
                  <a:srgbClr val="000000"/>
                </a:solidFill>
                <a:latin typeface="Arial"/>
                <a:ea typeface="맑은 고딕"/>
                <a:cs typeface="Arial"/>
              </a:rPr>
              <a:t>to</a:t>
            </a:r>
            <a:br>
              <a:rPr lang="en-US" sz="1400" i="0">
                <a:latin typeface="Arial"/>
                <a:ea typeface="맑은 고딕"/>
                <a:cs typeface="Arial"/>
              </a:rPr>
            </a:br>
            <a:r>
              <a:rPr lang="en-US" sz="1400" i="0">
                <a:solidFill>
                  <a:srgbClr val="000000"/>
                </a:solidFill>
                <a:latin typeface="Arial"/>
                <a:ea typeface="맑은 고딕"/>
                <a:cs typeface="Arial"/>
              </a:rPr>
              <a:t>programmatically fix model names based on similarity index</a:t>
            </a:r>
            <a:br>
              <a:rPr lang="en-US" sz="1400" i="0">
                <a:latin typeface="Arial"/>
                <a:ea typeface="맑은 고딕"/>
                <a:cs typeface="Arial"/>
              </a:rPr>
            </a:br>
            <a:r>
              <a:rPr lang="en-US" sz="1400" i="0">
                <a:solidFill>
                  <a:srgbClr val="000000"/>
                </a:solidFill>
                <a:latin typeface="Arial"/>
                <a:ea typeface="맑은 고딕"/>
                <a:cs typeface="Arial"/>
              </a:rPr>
              <a:t>and assigned model with the highest name similarity </a:t>
            </a:r>
          </a:p>
        </p:txBody>
      </p:sp>
      <p:pic>
        <p:nvPicPr>
          <p:cNvPr id="5" name="Picture 9" descr="Logo&#10;&#10;Description automatically generated">
            <a:extLst>
              <a:ext uri="{FF2B5EF4-FFF2-40B4-BE49-F238E27FC236}">
                <a16:creationId xmlns:a16="http://schemas.microsoft.com/office/drawing/2014/main" id="{34E19595-DCA6-446C-9DAE-C0B3CD797E53}"/>
              </a:ext>
            </a:extLst>
          </p:cNvPr>
          <p:cNvPicPr>
            <a:picLocks noChangeAspect="1"/>
          </p:cNvPicPr>
          <p:nvPr/>
        </p:nvPicPr>
        <p:blipFill rotWithShape="1">
          <a:blip r:embed="rId2"/>
          <a:srcRect l="17367" t="38655" r="17087" b="37255"/>
          <a:stretch/>
        </p:blipFill>
        <p:spPr>
          <a:xfrm>
            <a:off x="6496301" y="2104776"/>
            <a:ext cx="2349218" cy="865187"/>
          </a:xfrm>
          <a:prstGeom prst="rect">
            <a:avLst/>
          </a:prstGeom>
        </p:spPr>
      </p:pic>
      <p:graphicFrame>
        <p:nvGraphicFramePr>
          <p:cNvPr id="6" name="Diagram 17">
            <a:extLst>
              <a:ext uri="{FF2B5EF4-FFF2-40B4-BE49-F238E27FC236}">
                <a16:creationId xmlns:a16="http://schemas.microsoft.com/office/drawing/2014/main" id="{B2619F0F-618D-4C23-AA8E-4B8E9B0F6DF2}"/>
              </a:ext>
            </a:extLst>
          </p:cNvPr>
          <p:cNvGraphicFramePr/>
          <p:nvPr>
            <p:extLst>
              <p:ext uri="{D42A27DB-BD31-4B8C-83A1-F6EECF244321}">
                <p14:modId xmlns:p14="http://schemas.microsoft.com/office/powerpoint/2010/main" val="1831161386"/>
              </p:ext>
            </p:extLst>
          </p:nvPr>
        </p:nvGraphicFramePr>
        <p:xfrm>
          <a:off x="6224337" y="3868821"/>
          <a:ext cx="2731169" cy="2442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6" name="Slide Number Placeholder 75">
            <a:extLst>
              <a:ext uri="{FF2B5EF4-FFF2-40B4-BE49-F238E27FC236}">
                <a16:creationId xmlns:a16="http://schemas.microsoft.com/office/drawing/2014/main" id="{05A01BF7-4941-4FBA-AAAD-080976D14ADD}"/>
              </a:ext>
            </a:extLst>
          </p:cNvPr>
          <p:cNvSpPr>
            <a:spLocks noGrp="1"/>
          </p:cNvSpPr>
          <p:nvPr>
            <p:ph type="sldNum" sz="quarter" idx="12"/>
          </p:nvPr>
        </p:nvSpPr>
        <p:spPr/>
        <p:txBody>
          <a:bodyPr/>
          <a:lstStyle/>
          <a:p>
            <a:fld id="{EE6BC638-39B7-4287-91A7-2A3DDA573295}" type="slidenum">
              <a:rPr lang="ko-KR" altLang="en-US" smtClean="0"/>
              <a:pPr/>
              <a:t>6</a:t>
            </a:fld>
            <a:endParaRPr lang="en-US"/>
          </a:p>
        </p:txBody>
      </p:sp>
    </p:spTree>
    <p:extLst>
      <p:ext uri="{BB962C8B-B14F-4D97-AF65-F5344CB8AC3E}">
        <p14:creationId xmlns:p14="http://schemas.microsoft.com/office/powerpoint/2010/main" val="243332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Data Collection</a:t>
            </a:r>
            <a:br>
              <a:rPr lang="en-US">
                <a:ea typeface="맑은 고딕"/>
                <a:cs typeface="Calibri"/>
              </a:rPr>
            </a:br>
            <a:r>
              <a:rPr lang="en-US" i="1">
                <a:ea typeface="맑은 고딕"/>
                <a:cs typeface="Calibri"/>
              </a:rPr>
              <a:t>Available Columns</a:t>
            </a:r>
            <a:endParaRPr lang="en-US">
              <a:cs typeface="Calibri"/>
            </a:endParaRPr>
          </a:p>
        </p:txBody>
      </p:sp>
      <p:sp>
        <p:nvSpPr>
          <p:cNvPr id="25" name="TextBox 24">
            <a:extLst>
              <a:ext uri="{FF2B5EF4-FFF2-40B4-BE49-F238E27FC236}">
                <a16:creationId xmlns:a16="http://schemas.microsoft.com/office/drawing/2014/main" id="{2E8FC08B-7759-4D7E-AA34-4F345E0612FF}"/>
              </a:ext>
            </a:extLst>
          </p:cNvPr>
          <p:cNvSpPr txBox="1"/>
          <p:nvPr/>
        </p:nvSpPr>
        <p:spPr>
          <a:xfrm>
            <a:off x="413085" y="1215189"/>
            <a:ext cx="12459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Calibri Light"/>
                <a:cs typeface="Calibri Light"/>
              </a:rPr>
              <a:t>Data Types</a:t>
            </a:r>
          </a:p>
        </p:txBody>
      </p:sp>
      <p:sp>
        <p:nvSpPr>
          <p:cNvPr id="27" name="TextBox 26">
            <a:extLst>
              <a:ext uri="{FF2B5EF4-FFF2-40B4-BE49-F238E27FC236}">
                <a16:creationId xmlns:a16="http://schemas.microsoft.com/office/drawing/2014/main" id="{5C14F52B-A82F-481F-AF3A-8EE069C6F129}"/>
              </a:ext>
            </a:extLst>
          </p:cNvPr>
          <p:cNvSpPr txBox="1"/>
          <p:nvPr/>
        </p:nvSpPr>
        <p:spPr>
          <a:xfrm>
            <a:off x="413085" y="2304715"/>
            <a:ext cx="187425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Arial"/>
              </a:rPr>
              <a:t>High Cardinality:</a:t>
            </a:r>
          </a:p>
          <a:p>
            <a:pPr marL="285750" indent="-285750">
              <a:buFont typeface="Arial"/>
              <a:buChar char="•"/>
            </a:pPr>
            <a:r>
              <a:rPr lang="en-US" sz="1600">
                <a:solidFill>
                  <a:srgbClr val="000000"/>
                </a:solidFill>
                <a:latin typeface="Arial"/>
                <a:cs typeface="Arial"/>
              </a:rPr>
              <a:t>ID</a:t>
            </a:r>
          </a:p>
          <a:p>
            <a:pPr marL="285750" indent="-285750">
              <a:buFont typeface="Arial"/>
              <a:buChar char="•"/>
            </a:pPr>
            <a:r>
              <a:rPr lang="en-US" sz="1600">
                <a:solidFill>
                  <a:srgbClr val="000000"/>
                </a:solidFill>
                <a:latin typeface="Arial"/>
                <a:cs typeface="Arial"/>
              </a:rPr>
              <a:t>URL</a:t>
            </a:r>
          </a:p>
          <a:p>
            <a:pPr marL="285750" indent="-285750">
              <a:buFont typeface="Arial"/>
              <a:buChar char="•"/>
            </a:pPr>
            <a:r>
              <a:rPr lang="en-US" sz="1600" err="1">
                <a:solidFill>
                  <a:srgbClr val="000000"/>
                </a:solidFill>
                <a:latin typeface="Arial"/>
                <a:cs typeface="Arial"/>
              </a:rPr>
              <a:t>Image_URL</a:t>
            </a:r>
            <a:endParaRPr lang="en-US" sz="1600">
              <a:solidFill>
                <a:srgbClr val="000000"/>
              </a:solidFill>
              <a:latin typeface="Arial"/>
              <a:cs typeface="Arial"/>
            </a:endParaRPr>
          </a:p>
          <a:p>
            <a:pPr marL="285750" indent="-285750">
              <a:buFont typeface="Arial"/>
              <a:buChar char="•"/>
            </a:pPr>
            <a:r>
              <a:rPr lang="en-US" sz="1600">
                <a:solidFill>
                  <a:srgbClr val="000000"/>
                </a:solidFill>
                <a:latin typeface="Arial"/>
                <a:cs typeface="Arial"/>
              </a:rPr>
              <a:t>VIN</a:t>
            </a:r>
          </a:p>
        </p:txBody>
      </p:sp>
      <p:sp>
        <p:nvSpPr>
          <p:cNvPr id="29" name="TextBox 28">
            <a:extLst>
              <a:ext uri="{FF2B5EF4-FFF2-40B4-BE49-F238E27FC236}">
                <a16:creationId xmlns:a16="http://schemas.microsoft.com/office/drawing/2014/main" id="{E528E73C-A413-4E87-B0B1-E42FD34779EA}"/>
              </a:ext>
            </a:extLst>
          </p:cNvPr>
          <p:cNvSpPr txBox="1"/>
          <p:nvPr/>
        </p:nvSpPr>
        <p:spPr>
          <a:xfrm>
            <a:off x="4998453" y="2257925"/>
            <a:ext cx="186088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Arial"/>
              </a:rPr>
              <a:t>Categorical:</a:t>
            </a:r>
          </a:p>
          <a:p>
            <a:pPr marL="285750" indent="-285750">
              <a:buFont typeface="Arial"/>
              <a:buChar char="•"/>
            </a:pPr>
            <a:r>
              <a:rPr lang="en-US" sz="1600" i="1">
                <a:solidFill>
                  <a:srgbClr val="000000"/>
                </a:solidFill>
                <a:latin typeface="Arial"/>
                <a:cs typeface="Arial"/>
              </a:rPr>
              <a:t>Manufacturer</a:t>
            </a:r>
          </a:p>
          <a:p>
            <a:pPr marL="285750" indent="-285750">
              <a:buFont typeface="Arial"/>
              <a:buChar char="•"/>
            </a:pPr>
            <a:r>
              <a:rPr lang="en-US" sz="1600" i="1">
                <a:solidFill>
                  <a:srgbClr val="000000"/>
                </a:solidFill>
                <a:latin typeface="Arial"/>
                <a:cs typeface="Arial"/>
              </a:rPr>
              <a:t>Model </a:t>
            </a:r>
          </a:p>
          <a:p>
            <a:pPr marL="285750" indent="-285750">
              <a:buFont typeface="Arial"/>
              <a:buChar char="•"/>
            </a:pPr>
            <a:r>
              <a:rPr lang="en-US" sz="1600">
                <a:solidFill>
                  <a:srgbClr val="000000"/>
                </a:solidFill>
                <a:latin typeface="Arial"/>
                <a:cs typeface="Arial"/>
              </a:rPr>
              <a:t>Condition</a:t>
            </a:r>
          </a:p>
          <a:p>
            <a:pPr marL="285750" indent="-285750">
              <a:buFont typeface="Arial"/>
              <a:buChar char="•"/>
            </a:pPr>
            <a:r>
              <a:rPr lang="en-US" sz="1600">
                <a:solidFill>
                  <a:srgbClr val="000000"/>
                </a:solidFill>
                <a:latin typeface="Arial"/>
                <a:cs typeface="Arial"/>
              </a:rPr>
              <a:t>Cylinders</a:t>
            </a:r>
          </a:p>
          <a:p>
            <a:pPr marL="285750" indent="-285750">
              <a:buFont typeface="Arial"/>
              <a:buChar char="•"/>
            </a:pPr>
            <a:r>
              <a:rPr lang="en-US" sz="1600">
                <a:solidFill>
                  <a:srgbClr val="000000"/>
                </a:solidFill>
                <a:latin typeface="Arial"/>
                <a:cs typeface="Arial"/>
              </a:rPr>
              <a:t>Fuel</a:t>
            </a:r>
          </a:p>
          <a:p>
            <a:pPr marL="285750" indent="-285750">
              <a:buFont typeface="Arial"/>
              <a:buChar char="•"/>
            </a:pPr>
            <a:r>
              <a:rPr lang="en-US" sz="1600">
                <a:solidFill>
                  <a:srgbClr val="000000"/>
                </a:solidFill>
                <a:latin typeface="Arial"/>
                <a:cs typeface="Arial"/>
              </a:rPr>
              <a:t>Title Status</a:t>
            </a:r>
          </a:p>
          <a:p>
            <a:pPr marL="285750" indent="-285750">
              <a:buFont typeface="Arial"/>
              <a:buChar char="•"/>
            </a:pPr>
            <a:r>
              <a:rPr lang="en-US" sz="1600">
                <a:solidFill>
                  <a:srgbClr val="000000"/>
                </a:solidFill>
                <a:latin typeface="Arial"/>
                <a:cs typeface="Arial"/>
              </a:rPr>
              <a:t>Transmission</a:t>
            </a:r>
          </a:p>
          <a:p>
            <a:pPr marL="285750" indent="-285750">
              <a:buFont typeface="Arial"/>
              <a:buChar char="•"/>
            </a:pPr>
            <a:r>
              <a:rPr lang="en-US" sz="1600">
                <a:solidFill>
                  <a:srgbClr val="000000"/>
                </a:solidFill>
                <a:latin typeface="Arial"/>
                <a:cs typeface="Arial"/>
              </a:rPr>
              <a:t>Drive</a:t>
            </a:r>
          </a:p>
          <a:p>
            <a:pPr marL="285750" indent="-285750">
              <a:buFont typeface="Arial"/>
              <a:buChar char="•"/>
            </a:pPr>
            <a:r>
              <a:rPr lang="en-US" sz="1600">
                <a:solidFill>
                  <a:srgbClr val="000000"/>
                </a:solidFill>
                <a:latin typeface="Arial"/>
                <a:cs typeface="Arial"/>
              </a:rPr>
              <a:t>Type</a:t>
            </a:r>
          </a:p>
          <a:p>
            <a:pPr marL="285750" indent="-285750">
              <a:buFont typeface="Arial"/>
              <a:buChar char="•"/>
            </a:pPr>
            <a:r>
              <a:rPr lang="en-US" sz="1600">
                <a:solidFill>
                  <a:srgbClr val="000000"/>
                </a:solidFill>
                <a:latin typeface="Arial"/>
                <a:cs typeface="Arial"/>
              </a:rPr>
              <a:t>Paint Color</a:t>
            </a:r>
          </a:p>
          <a:p>
            <a:pPr marL="285750" indent="-285750">
              <a:buFont typeface="Arial"/>
              <a:buChar char="•"/>
            </a:pPr>
            <a:r>
              <a:rPr lang="en-US" sz="1600">
                <a:solidFill>
                  <a:srgbClr val="000000"/>
                </a:solidFill>
                <a:latin typeface="Arial"/>
                <a:cs typeface="Arial"/>
              </a:rPr>
              <a:t>State</a:t>
            </a:r>
          </a:p>
        </p:txBody>
      </p:sp>
      <p:sp>
        <p:nvSpPr>
          <p:cNvPr id="31" name="TextBox 30">
            <a:extLst>
              <a:ext uri="{FF2B5EF4-FFF2-40B4-BE49-F238E27FC236}">
                <a16:creationId xmlns:a16="http://schemas.microsoft.com/office/drawing/2014/main" id="{B263D202-3022-4381-9C28-B9DD3371D84B}"/>
              </a:ext>
            </a:extLst>
          </p:cNvPr>
          <p:cNvSpPr txBox="1"/>
          <p:nvPr/>
        </p:nvSpPr>
        <p:spPr>
          <a:xfrm>
            <a:off x="413085" y="3922294"/>
            <a:ext cx="19938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Arial"/>
              </a:rPr>
              <a:t>Null:</a:t>
            </a:r>
          </a:p>
          <a:p>
            <a:pPr marL="285750" indent="-285750">
              <a:buFont typeface="Arial"/>
              <a:buChar char="•"/>
            </a:pPr>
            <a:r>
              <a:rPr lang="en-US" sz="1600">
                <a:solidFill>
                  <a:srgbClr val="000000"/>
                </a:solidFill>
                <a:latin typeface="Arial"/>
                <a:cs typeface="Arial"/>
              </a:rPr>
              <a:t>County (100%)</a:t>
            </a:r>
          </a:p>
          <a:p>
            <a:pPr marL="285750" indent="-285750">
              <a:buFont typeface="Arial"/>
              <a:buChar char="•"/>
            </a:pPr>
            <a:r>
              <a:rPr lang="en-US" sz="1600">
                <a:solidFill>
                  <a:srgbClr val="000000"/>
                </a:solidFill>
                <a:latin typeface="Arial"/>
                <a:cs typeface="Arial"/>
              </a:rPr>
              <a:t>Size (&gt;70%)</a:t>
            </a:r>
          </a:p>
        </p:txBody>
      </p:sp>
      <p:sp>
        <p:nvSpPr>
          <p:cNvPr id="33" name="TextBox 32">
            <a:extLst>
              <a:ext uri="{FF2B5EF4-FFF2-40B4-BE49-F238E27FC236}">
                <a16:creationId xmlns:a16="http://schemas.microsoft.com/office/drawing/2014/main" id="{864FFDD0-2E7C-4FD6-9D12-7276CC68AADB}"/>
              </a:ext>
            </a:extLst>
          </p:cNvPr>
          <p:cNvSpPr txBox="1"/>
          <p:nvPr/>
        </p:nvSpPr>
        <p:spPr>
          <a:xfrm>
            <a:off x="413085" y="4955672"/>
            <a:ext cx="168709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Arial"/>
              </a:rPr>
              <a:t>Text:</a:t>
            </a:r>
          </a:p>
          <a:p>
            <a:pPr marL="285750" indent="-285750">
              <a:buFont typeface="Arial"/>
              <a:buChar char="•"/>
            </a:pPr>
            <a:r>
              <a:rPr lang="en-US" sz="1600">
                <a:solidFill>
                  <a:srgbClr val="000000"/>
                </a:solidFill>
                <a:latin typeface="Arial"/>
                <a:cs typeface="Arial"/>
              </a:rPr>
              <a:t>Description</a:t>
            </a:r>
          </a:p>
        </p:txBody>
      </p:sp>
      <p:sp>
        <p:nvSpPr>
          <p:cNvPr id="35" name="TextBox 34">
            <a:extLst>
              <a:ext uri="{FF2B5EF4-FFF2-40B4-BE49-F238E27FC236}">
                <a16:creationId xmlns:a16="http://schemas.microsoft.com/office/drawing/2014/main" id="{EF702702-31F5-4033-ABD9-0AB7E1C89FF3}"/>
              </a:ext>
            </a:extLst>
          </p:cNvPr>
          <p:cNvSpPr txBox="1"/>
          <p:nvPr/>
        </p:nvSpPr>
        <p:spPr>
          <a:xfrm>
            <a:off x="7137398" y="3621503"/>
            <a:ext cx="16870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Arial"/>
              </a:rPr>
              <a:t>Time:</a:t>
            </a:r>
          </a:p>
          <a:p>
            <a:pPr marL="285750" indent="-285750">
              <a:buFont typeface="Arial"/>
              <a:buChar char="•"/>
            </a:pPr>
            <a:r>
              <a:rPr lang="en-US" sz="1600">
                <a:solidFill>
                  <a:srgbClr val="000000"/>
                </a:solidFill>
                <a:latin typeface="Arial"/>
                <a:cs typeface="Arial"/>
              </a:rPr>
              <a:t>Year</a:t>
            </a:r>
          </a:p>
          <a:p>
            <a:pPr marL="285750" indent="-285750">
              <a:buFont typeface="Arial"/>
              <a:buChar char="•"/>
            </a:pPr>
            <a:r>
              <a:rPr lang="en-US" sz="1600" i="1">
                <a:solidFill>
                  <a:srgbClr val="000000"/>
                </a:solidFill>
                <a:latin typeface="Arial"/>
                <a:cs typeface="Arial"/>
              </a:rPr>
              <a:t>Posting Date</a:t>
            </a:r>
          </a:p>
        </p:txBody>
      </p:sp>
      <p:sp>
        <p:nvSpPr>
          <p:cNvPr id="37" name="TextBox 36">
            <a:extLst>
              <a:ext uri="{FF2B5EF4-FFF2-40B4-BE49-F238E27FC236}">
                <a16:creationId xmlns:a16="http://schemas.microsoft.com/office/drawing/2014/main" id="{4C3EE928-2333-486B-AA12-489836D61CAA}"/>
              </a:ext>
            </a:extLst>
          </p:cNvPr>
          <p:cNvSpPr txBox="1"/>
          <p:nvPr/>
        </p:nvSpPr>
        <p:spPr>
          <a:xfrm>
            <a:off x="2422358" y="3781925"/>
            <a:ext cx="162025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Arial"/>
              </a:rPr>
              <a:t>Geolocation:</a:t>
            </a:r>
          </a:p>
          <a:p>
            <a:pPr marL="285750" indent="-285750">
              <a:buFont typeface="Arial"/>
              <a:buChar char="•"/>
            </a:pPr>
            <a:r>
              <a:rPr lang="en-US" sz="1600">
                <a:solidFill>
                  <a:srgbClr val="000000"/>
                </a:solidFill>
                <a:latin typeface="Arial"/>
                <a:cs typeface="Arial"/>
              </a:rPr>
              <a:t>Longitude</a:t>
            </a:r>
          </a:p>
          <a:p>
            <a:pPr marL="285750" indent="-285750">
              <a:buFont typeface="Arial"/>
              <a:buChar char="•"/>
            </a:pPr>
            <a:r>
              <a:rPr lang="en-US" sz="1600">
                <a:solidFill>
                  <a:srgbClr val="000000"/>
                </a:solidFill>
                <a:latin typeface="Arial"/>
                <a:cs typeface="Arial"/>
              </a:rPr>
              <a:t>Latitude</a:t>
            </a:r>
          </a:p>
        </p:txBody>
      </p:sp>
      <p:sp>
        <p:nvSpPr>
          <p:cNvPr id="39" name="TextBox 38">
            <a:extLst>
              <a:ext uri="{FF2B5EF4-FFF2-40B4-BE49-F238E27FC236}">
                <a16:creationId xmlns:a16="http://schemas.microsoft.com/office/drawing/2014/main" id="{C96997FB-77D2-4BB6-8F9F-7A856D19C4DF}"/>
              </a:ext>
            </a:extLst>
          </p:cNvPr>
          <p:cNvSpPr txBox="1"/>
          <p:nvPr/>
        </p:nvSpPr>
        <p:spPr>
          <a:xfrm>
            <a:off x="7137399" y="2257924"/>
            <a:ext cx="172719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Arial"/>
              </a:rPr>
              <a:t>Continuous:</a:t>
            </a:r>
          </a:p>
          <a:p>
            <a:pPr marL="285750" indent="-285750">
              <a:buFont typeface="Arial"/>
              <a:buChar char="•"/>
            </a:pPr>
            <a:r>
              <a:rPr lang="en-US" sz="1600">
                <a:solidFill>
                  <a:srgbClr val="000000"/>
                </a:solidFill>
                <a:latin typeface="Arial"/>
                <a:cs typeface="Arial"/>
              </a:rPr>
              <a:t>Price</a:t>
            </a:r>
          </a:p>
          <a:p>
            <a:pPr marL="285750" indent="-285750">
              <a:buFont typeface="Arial"/>
              <a:buChar char="•"/>
            </a:pPr>
            <a:r>
              <a:rPr lang="en-US" sz="1600">
                <a:solidFill>
                  <a:srgbClr val="000000"/>
                </a:solidFill>
                <a:latin typeface="Arial"/>
                <a:cs typeface="Arial"/>
              </a:rPr>
              <a:t>MSRP</a:t>
            </a:r>
          </a:p>
          <a:p>
            <a:pPr marL="285750" indent="-285750">
              <a:buFont typeface="Arial"/>
              <a:buChar char="•"/>
            </a:pPr>
            <a:r>
              <a:rPr lang="en-US" sz="1600">
                <a:solidFill>
                  <a:srgbClr val="000000"/>
                </a:solidFill>
                <a:latin typeface="Arial"/>
                <a:cs typeface="Arial"/>
              </a:rPr>
              <a:t>Odometer</a:t>
            </a:r>
          </a:p>
        </p:txBody>
      </p:sp>
      <p:sp>
        <p:nvSpPr>
          <p:cNvPr id="43" name="TextBox 42">
            <a:extLst>
              <a:ext uri="{FF2B5EF4-FFF2-40B4-BE49-F238E27FC236}">
                <a16:creationId xmlns:a16="http://schemas.microsoft.com/office/drawing/2014/main" id="{ED355AD3-562D-4557-82E6-44A9C5EEABA4}"/>
              </a:ext>
            </a:extLst>
          </p:cNvPr>
          <p:cNvSpPr txBox="1"/>
          <p:nvPr/>
        </p:nvSpPr>
        <p:spPr>
          <a:xfrm>
            <a:off x="2429042" y="2304716"/>
            <a:ext cx="19210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Arial"/>
              </a:rPr>
              <a:t>Categorical:</a:t>
            </a:r>
          </a:p>
          <a:p>
            <a:pPr marL="285750" indent="-285750">
              <a:buFont typeface="Arial"/>
              <a:buChar char="•"/>
            </a:pPr>
            <a:r>
              <a:rPr lang="en-US" sz="1600">
                <a:solidFill>
                  <a:srgbClr val="000000"/>
                </a:solidFill>
                <a:latin typeface="Arial"/>
                <a:ea typeface="+mn-lt"/>
                <a:cs typeface="Arial"/>
              </a:rPr>
              <a:t>Region</a:t>
            </a:r>
          </a:p>
          <a:p>
            <a:pPr marL="285750" indent="-285750">
              <a:buFont typeface="Arial"/>
              <a:buChar char="•"/>
            </a:pPr>
            <a:r>
              <a:rPr lang="en-US" sz="1600" err="1">
                <a:solidFill>
                  <a:srgbClr val="000000"/>
                </a:solidFill>
                <a:latin typeface="Arial"/>
                <a:cs typeface="Arial"/>
              </a:rPr>
              <a:t>Region_URL</a:t>
            </a:r>
            <a:endParaRPr lang="en-US" sz="1600" b="1" err="1">
              <a:solidFill>
                <a:srgbClr val="000000"/>
              </a:solidFill>
              <a:latin typeface="Arial"/>
              <a:cs typeface="Arial"/>
            </a:endParaRPr>
          </a:p>
        </p:txBody>
      </p:sp>
      <p:sp>
        <p:nvSpPr>
          <p:cNvPr id="45" name="Rectangle 44">
            <a:extLst>
              <a:ext uri="{FF2B5EF4-FFF2-40B4-BE49-F238E27FC236}">
                <a16:creationId xmlns:a16="http://schemas.microsoft.com/office/drawing/2014/main" id="{07A654D0-ADAF-4871-B3B0-DE84D11D3E37}"/>
              </a:ext>
            </a:extLst>
          </p:cNvPr>
          <p:cNvSpPr/>
          <p:nvPr/>
        </p:nvSpPr>
        <p:spPr>
          <a:xfrm>
            <a:off x="5046412" y="1791203"/>
            <a:ext cx="3843419" cy="380999"/>
          </a:xfrm>
          <a:prstGeom prst="rect">
            <a:avLst/>
          </a:prstGeom>
          <a:solidFill>
            <a:srgbClr val="0151A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Calibri Light"/>
                <a:cs typeface="Calibri Light"/>
              </a:rPr>
              <a:t>Relevant</a:t>
            </a:r>
          </a:p>
        </p:txBody>
      </p:sp>
      <p:sp>
        <p:nvSpPr>
          <p:cNvPr id="47" name="Rectangle 46">
            <a:extLst>
              <a:ext uri="{FF2B5EF4-FFF2-40B4-BE49-F238E27FC236}">
                <a16:creationId xmlns:a16="http://schemas.microsoft.com/office/drawing/2014/main" id="{5A9357D2-649E-4227-8E16-5881952A9C67}"/>
              </a:ext>
            </a:extLst>
          </p:cNvPr>
          <p:cNvSpPr/>
          <p:nvPr/>
        </p:nvSpPr>
        <p:spPr>
          <a:xfrm>
            <a:off x="494464" y="1791203"/>
            <a:ext cx="3843419" cy="40105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bg1"/>
                </a:solidFill>
                <a:latin typeface="Calibri Light"/>
                <a:cs typeface="Calibri Light"/>
              </a:rPr>
              <a:t>Irrelevant</a:t>
            </a:r>
          </a:p>
        </p:txBody>
      </p:sp>
      <p:sp>
        <p:nvSpPr>
          <p:cNvPr id="2" name="Slide Number Placeholder 1">
            <a:extLst>
              <a:ext uri="{FF2B5EF4-FFF2-40B4-BE49-F238E27FC236}">
                <a16:creationId xmlns:a16="http://schemas.microsoft.com/office/drawing/2014/main" id="{45744628-E2DE-4A4C-911F-31C7832C7B9A}"/>
              </a:ext>
            </a:extLst>
          </p:cNvPr>
          <p:cNvSpPr>
            <a:spLocks noGrp="1"/>
          </p:cNvSpPr>
          <p:nvPr>
            <p:ph type="sldNum" sz="quarter" idx="12"/>
          </p:nvPr>
        </p:nvSpPr>
        <p:spPr/>
        <p:txBody>
          <a:bodyPr/>
          <a:lstStyle/>
          <a:p>
            <a:fld id="{EE6BC638-39B7-4287-91A7-2A3DDA573295}" type="slidenum">
              <a:rPr lang="ko-KR" altLang="en-US" smtClean="0"/>
              <a:pPr/>
              <a:t>7</a:t>
            </a:fld>
            <a:endParaRPr lang="en-US"/>
          </a:p>
        </p:txBody>
      </p:sp>
    </p:spTree>
    <p:extLst>
      <p:ext uri="{BB962C8B-B14F-4D97-AF65-F5344CB8AC3E}">
        <p14:creationId xmlns:p14="http://schemas.microsoft.com/office/powerpoint/2010/main" val="2978956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Data Collection</a:t>
            </a:r>
            <a:br>
              <a:rPr lang="en-US">
                <a:ea typeface="맑은 고딕"/>
                <a:cs typeface="Calibri"/>
              </a:rPr>
            </a:br>
            <a:r>
              <a:rPr lang="en-US" i="1">
                <a:ea typeface="맑은 고딕"/>
                <a:cs typeface="Calibri"/>
              </a:rPr>
              <a:t>Feature Selection and Imputation</a:t>
            </a:r>
            <a:endParaRPr lang="en-US" b="0" i="1">
              <a:ea typeface="+mj-lt"/>
              <a:cs typeface="+mj-lt"/>
            </a:endParaRPr>
          </a:p>
        </p:txBody>
      </p:sp>
      <p:sp>
        <p:nvSpPr>
          <p:cNvPr id="2" name="Content Placeholder 6">
            <a:extLst>
              <a:ext uri="{FF2B5EF4-FFF2-40B4-BE49-F238E27FC236}">
                <a16:creationId xmlns:a16="http://schemas.microsoft.com/office/drawing/2014/main" id="{E410A045-B541-4D60-844F-DF1C61918BA4}"/>
              </a:ext>
            </a:extLst>
          </p:cNvPr>
          <p:cNvSpPr>
            <a:spLocks noGrp="1"/>
          </p:cNvSpPr>
          <p:nvPr>
            <p:ph idx="1"/>
          </p:nvPr>
        </p:nvSpPr>
        <p:spPr>
          <a:xfrm>
            <a:off x="408543" y="1509187"/>
            <a:ext cx="8275321" cy="4881686"/>
          </a:xfrm>
        </p:spPr>
        <p:txBody>
          <a:bodyPr vert="horz" lIns="91440" tIns="45720" rIns="91440" bIns="45720" rtlCol="0" anchor="t">
            <a:normAutofit/>
          </a:bodyPr>
          <a:lstStyle/>
          <a:p>
            <a:r>
              <a:rPr lang="en-US" b="1" dirty="0">
                <a:solidFill>
                  <a:srgbClr val="000000"/>
                </a:solidFill>
                <a:latin typeface="Arial"/>
                <a:ea typeface="맑은 고딕"/>
                <a:cs typeface="Calibri"/>
              </a:rPr>
              <a:t>Dropped columns:</a:t>
            </a:r>
          </a:p>
          <a:p>
            <a:endParaRPr lang="en-US">
              <a:solidFill>
                <a:srgbClr val="000000"/>
              </a:solidFill>
              <a:latin typeface="Arial"/>
              <a:ea typeface="맑은 고딕"/>
              <a:cs typeface="Calibri"/>
            </a:endParaRPr>
          </a:p>
          <a:p>
            <a:endParaRPr lang="en-US">
              <a:solidFill>
                <a:srgbClr val="000000"/>
              </a:solidFill>
              <a:latin typeface="Arial"/>
              <a:ea typeface="맑은 고딕"/>
              <a:cs typeface="Calibri"/>
            </a:endParaRPr>
          </a:p>
          <a:p>
            <a:endParaRPr lang="en-US">
              <a:solidFill>
                <a:srgbClr val="000000"/>
              </a:solidFill>
              <a:latin typeface="Arial"/>
              <a:ea typeface="맑은 고딕"/>
              <a:cs typeface="Calibri"/>
            </a:endParaRPr>
          </a:p>
          <a:p>
            <a:r>
              <a:rPr lang="en-US" b="1" dirty="0">
                <a:solidFill>
                  <a:srgbClr val="000000"/>
                </a:solidFill>
                <a:latin typeface="Arial"/>
                <a:ea typeface="맑은 고딕"/>
                <a:cs typeface="Calibri"/>
              </a:rPr>
              <a:t>Imputed Columns:</a:t>
            </a:r>
          </a:p>
          <a:p>
            <a:endParaRPr lang="en-US">
              <a:solidFill>
                <a:srgbClr val="000000"/>
              </a:solidFill>
              <a:latin typeface="Arial"/>
              <a:ea typeface="맑은 고딕"/>
              <a:cs typeface="Calibri"/>
            </a:endParaRPr>
          </a:p>
          <a:p>
            <a:endParaRPr lang="en-US">
              <a:solidFill>
                <a:srgbClr val="000000"/>
              </a:solidFill>
              <a:latin typeface="Arial"/>
              <a:ea typeface="맑은 고딕"/>
              <a:cs typeface="Calibri"/>
            </a:endParaRPr>
          </a:p>
        </p:txBody>
      </p:sp>
      <p:graphicFrame>
        <p:nvGraphicFramePr>
          <p:cNvPr id="5" name="Table 3">
            <a:extLst>
              <a:ext uri="{FF2B5EF4-FFF2-40B4-BE49-F238E27FC236}">
                <a16:creationId xmlns:a16="http://schemas.microsoft.com/office/drawing/2014/main" id="{E449F3AC-8EDD-4096-A6C0-7A94AF951089}"/>
              </a:ext>
            </a:extLst>
          </p:cNvPr>
          <p:cNvGraphicFramePr>
            <a:graphicFrameLocks noGrp="1"/>
          </p:cNvGraphicFramePr>
          <p:nvPr>
            <p:extLst>
              <p:ext uri="{D42A27DB-BD31-4B8C-83A1-F6EECF244321}">
                <p14:modId xmlns:p14="http://schemas.microsoft.com/office/powerpoint/2010/main" val="1536249619"/>
              </p:ext>
            </p:extLst>
          </p:nvPr>
        </p:nvGraphicFramePr>
        <p:xfrm>
          <a:off x="493294" y="1828800"/>
          <a:ext cx="8108094" cy="609600"/>
        </p:xfrm>
        <a:graphic>
          <a:graphicData uri="http://schemas.openxmlformats.org/drawingml/2006/table">
            <a:tbl>
              <a:tblPr firstRow="1" bandRow="1">
                <a:tableStyleId>{5C22544A-7EE6-4342-B048-85BDC9FD1C3A}</a:tableStyleId>
              </a:tblPr>
              <a:tblGrid>
                <a:gridCol w="1351349">
                  <a:extLst>
                    <a:ext uri="{9D8B030D-6E8A-4147-A177-3AD203B41FA5}">
                      <a16:colId xmlns:a16="http://schemas.microsoft.com/office/drawing/2014/main" val="3599498645"/>
                    </a:ext>
                  </a:extLst>
                </a:gridCol>
                <a:gridCol w="1351349">
                  <a:extLst>
                    <a:ext uri="{9D8B030D-6E8A-4147-A177-3AD203B41FA5}">
                      <a16:colId xmlns:a16="http://schemas.microsoft.com/office/drawing/2014/main" val="675251729"/>
                    </a:ext>
                  </a:extLst>
                </a:gridCol>
                <a:gridCol w="1351349">
                  <a:extLst>
                    <a:ext uri="{9D8B030D-6E8A-4147-A177-3AD203B41FA5}">
                      <a16:colId xmlns:a16="http://schemas.microsoft.com/office/drawing/2014/main" val="1882618556"/>
                    </a:ext>
                  </a:extLst>
                </a:gridCol>
                <a:gridCol w="1351349">
                  <a:extLst>
                    <a:ext uri="{9D8B030D-6E8A-4147-A177-3AD203B41FA5}">
                      <a16:colId xmlns:a16="http://schemas.microsoft.com/office/drawing/2014/main" val="3479917328"/>
                    </a:ext>
                  </a:extLst>
                </a:gridCol>
                <a:gridCol w="1351349">
                  <a:extLst>
                    <a:ext uri="{9D8B030D-6E8A-4147-A177-3AD203B41FA5}">
                      <a16:colId xmlns:a16="http://schemas.microsoft.com/office/drawing/2014/main" val="336094246"/>
                    </a:ext>
                  </a:extLst>
                </a:gridCol>
                <a:gridCol w="1351349">
                  <a:extLst>
                    <a:ext uri="{9D8B030D-6E8A-4147-A177-3AD203B41FA5}">
                      <a16:colId xmlns:a16="http://schemas.microsoft.com/office/drawing/2014/main" val="842125731"/>
                    </a:ext>
                  </a:extLst>
                </a:gridCol>
              </a:tblGrid>
              <a:tr h="177180">
                <a:tc>
                  <a:txBody>
                    <a:bodyPr/>
                    <a:lstStyle/>
                    <a:p>
                      <a:pPr lvl="0" algn="l">
                        <a:lnSpc>
                          <a:spcPct val="100000"/>
                        </a:lnSpc>
                        <a:spcBef>
                          <a:spcPts val="0"/>
                        </a:spcBef>
                        <a:spcAft>
                          <a:spcPts val="0"/>
                        </a:spcAft>
                        <a:buNone/>
                      </a:pPr>
                      <a:r>
                        <a:rPr lang="en-US" sz="1400" b="0" i="0" u="none" strike="noStrike" noProof="0" dirty="0">
                          <a:solidFill>
                            <a:schemeClr val="tx1"/>
                          </a:solidFill>
                          <a:latin typeface="Arial"/>
                        </a:rPr>
                        <a:t>ID</a:t>
                      </a:r>
                      <a:endParaRPr lang="en-US" sz="1400">
                        <a:solidFill>
                          <a:schemeClr val="tx1"/>
                        </a:solidFill>
                        <a:latin typeface="Arial"/>
                      </a:endParaRPr>
                    </a:p>
                  </a:txBody>
                  <a:tcPr>
                    <a:lnL w="3175">
                      <a:solidFill>
                        <a:schemeClr val="tx1"/>
                      </a:solidFill>
                    </a:lnL>
                    <a:lnR w="3175">
                      <a:solidFill>
                        <a:schemeClr val="tx1"/>
                      </a:solidFill>
                    </a:lnR>
                    <a:lnT w="3175">
                      <a:solidFill>
                        <a:schemeClr val="tx1"/>
                      </a:solidFill>
                    </a:lnT>
                    <a:lnB w="31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lvl="0">
                        <a:buNone/>
                      </a:pPr>
                      <a:r>
                        <a:rPr lang="en-US" sz="1400" b="0" i="0" u="none" strike="noStrike" noProof="0" dirty="0">
                          <a:solidFill>
                            <a:schemeClr val="tx1"/>
                          </a:solidFill>
                          <a:latin typeface="Arial"/>
                        </a:rPr>
                        <a:t>VIN</a:t>
                      </a:r>
                      <a:endParaRPr lang="en-US" sz="1400">
                        <a:solidFill>
                          <a:schemeClr val="tx1"/>
                        </a:solidFill>
                        <a:latin typeface="Arial"/>
                      </a:endParaRPr>
                    </a:p>
                  </a:txBody>
                  <a:tcPr>
                    <a:lnL w="3175">
                      <a:solidFill>
                        <a:schemeClr val="tx1"/>
                      </a:solidFill>
                    </a:lnL>
                    <a:lnR w="3175">
                      <a:solidFill>
                        <a:schemeClr val="tx1"/>
                      </a:solidFill>
                    </a:lnR>
                    <a:lnT w="3175">
                      <a:solidFill>
                        <a:schemeClr val="tx1"/>
                      </a:solidFill>
                    </a:lnT>
                    <a:lnB w="31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lvl="0">
                        <a:buNone/>
                      </a:pPr>
                      <a:r>
                        <a:rPr lang="en-US" sz="1400" b="0" i="0" u="none" strike="noStrike" noProof="0" dirty="0">
                          <a:solidFill>
                            <a:schemeClr val="tx1"/>
                          </a:solidFill>
                          <a:latin typeface="Arial"/>
                        </a:rPr>
                        <a:t>URL</a:t>
                      </a:r>
                      <a:endParaRPr lang="en-US" sz="1400">
                        <a:solidFill>
                          <a:schemeClr val="tx1"/>
                        </a:solidFill>
                        <a:latin typeface="Arial"/>
                      </a:endParaRPr>
                    </a:p>
                  </a:txBody>
                  <a:tcPr>
                    <a:lnL w="3175">
                      <a:solidFill>
                        <a:schemeClr val="tx1"/>
                      </a:solidFill>
                    </a:lnL>
                    <a:lnR w="3175">
                      <a:solidFill>
                        <a:schemeClr val="tx1"/>
                      </a:solidFill>
                    </a:lnR>
                    <a:lnT w="3175">
                      <a:solidFill>
                        <a:schemeClr val="tx1"/>
                      </a:solidFill>
                    </a:lnT>
                    <a:lnB w="31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lvl="0">
                        <a:buNone/>
                      </a:pPr>
                      <a:r>
                        <a:rPr lang="en-US" sz="1400" b="0" i="0" u="none" strike="noStrike" noProof="0" dirty="0">
                          <a:solidFill>
                            <a:schemeClr val="tx1"/>
                          </a:solidFill>
                          <a:latin typeface="Arial"/>
                        </a:rPr>
                        <a:t>Latitude</a:t>
                      </a:r>
                      <a:endParaRPr lang="en-US" sz="1400">
                        <a:latin typeface="Arial"/>
                      </a:endParaRPr>
                    </a:p>
                  </a:txBody>
                  <a:tcPr>
                    <a:lnL w="3175">
                      <a:solidFill>
                        <a:schemeClr val="tx1"/>
                      </a:solidFill>
                    </a:lnL>
                    <a:lnR w="3175">
                      <a:solidFill>
                        <a:schemeClr val="tx1"/>
                      </a:solidFill>
                    </a:lnR>
                    <a:lnT w="3175">
                      <a:solidFill>
                        <a:schemeClr val="tx1"/>
                      </a:solidFill>
                    </a:lnT>
                    <a:lnB w="3175"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lvl="0">
                        <a:buNone/>
                      </a:pPr>
                      <a:r>
                        <a:rPr lang="en-US" sz="1400" b="0" i="0" u="none" strike="noStrike" noProof="0" dirty="0">
                          <a:solidFill>
                            <a:schemeClr val="tx1"/>
                          </a:solidFill>
                          <a:latin typeface="Arial"/>
                        </a:rPr>
                        <a:t>Longitude</a:t>
                      </a:r>
                      <a:endParaRPr lang="en-US" sz="1400">
                        <a:latin typeface="Arial"/>
                      </a:endParaRPr>
                    </a:p>
                  </a:txBody>
                  <a:tcPr>
                    <a:lnL w="3175">
                      <a:solidFill>
                        <a:schemeClr val="tx1"/>
                      </a:solidFill>
                    </a:lnL>
                    <a:lnR w="12700" cap="flat" cmpd="sng" algn="ctr">
                      <a:solidFill>
                        <a:schemeClr val="tx1"/>
                      </a:solidFill>
                      <a:prstDash val="solid"/>
                      <a:round/>
                      <a:headEnd type="none" w="med" len="med"/>
                      <a:tailEnd type="none" w="med" len="med"/>
                    </a:lnR>
                    <a:lnT w="3175">
                      <a:solidFill>
                        <a:schemeClr val="tx1"/>
                      </a:solidFill>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lvl="0">
                        <a:buNone/>
                      </a:pPr>
                      <a:r>
                        <a:rPr lang="en-US" sz="1400" b="0" i="0" u="none" strike="noStrike" noProof="0" dirty="0">
                          <a:solidFill>
                            <a:schemeClr val="tx1"/>
                          </a:solidFill>
                          <a:latin typeface="Arial"/>
                        </a:rPr>
                        <a:t>Image URL</a:t>
                      </a:r>
                      <a:endParaRPr lang="en-US" sz="1400"/>
                    </a:p>
                  </a:txBody>
                  <a:tcPr>
                    <a:lnL w="12700">
                      <a:solidFill>
                        <a:schemeClr val="tx1"/>
                      </a:solidFill>
                    </a:lnL>
                    <a:lnR w="12700">
                      <a:solidFill>
                        <a:schemeClr val="tx1"/>
                      </a:solidFill>
                    </a:lnR>
                    <a:lnT w="12700">
                      <a:solidFill>
                        <a:schemeClr val="tx1"/>
                      </a:solidFill>
                    </a:lnT>
                    <a:lnB w="12700">
                      <a:solidFill>
                        <a:schemeClr val="tx1"/>
                      </a:solidFill>
                    </a:lnB>
                    <a:solidFill>
                      <a:schemeClr val="tx2">
                        <a:lumMod val="20000"/>
                        <a:lumOff val="80000"/>
                      </a:schemeClr>
                    </a:solidFill>
                  </a:tcPr>
                </a:tc>
                <a:extLst>
                  <a:ext uri="{0D108BD9-81ED-4DB2-BD59-A6C34878D82A}">
                    <a16:rowId xmlns:a16="http://schemas.microsoft.com/office/drawing/2014/main" val="1754886692"/>
                  </a:ext>
                </a:extLst>
              </a:tr>
              <a:tr h="299843">
                <a:tc>
                  <a:txBody>
                    <a:bodyPr/>
                    <a:lstStyle/>
                    <a:p>
                      <a:pPr lvl="0" algn="l">
                        <a:lnSpc>
                          <a:spcPct val="100000"/>
                        </a:lnSpc>
                        <a:spcBef>
                          <a:spcPts val="0"/>
                        </a:spcBef>
                        <a:spcAft>
                          <a:spcPts val="0"/>
                        </a:spcAft>
                        <a:buNone/>
                      </a:pPr>
                      <a:r>
                        <a:rPr lang="en-US" sz="1400" b="0" i="0" u="none" strike="noStrike" noProof="0" dirty="0">
                          <a:latin typeface="Arial"/>
                        </a:rPr>
                        <a:t>Region</a:t>
                      </a:r>
                    </a:p>
                  </a:txBody>
                  <a:tcPr>
                    <a:lnL w="3174">
                      <a:solidFill>
                        <a:schemeClr val="tx1"/>
                      </a:solidFill>
                    </a:lnL>
                    <a:lnR w="3174">
                      <a:solidFill>
                        <a:schemeClr val="tx1"/>
                      </a:solidFill>
                    </a:lnR>
                    <a:lnT w="3175" cap="flat" cmpd="sng" algn="ctr">
                      <a:solidFill>
                        <a:schemeClr val="tx1"/>
                      </a:solidFill>
                      <a:prstDash val="solid"/>
                      <a:round/>
                      <a:headEnd type="none" w="med" len="med"/>
                      <a:tailEnd type="none" w="med" len="med"/>
                    </a:lnT>
                    <a:lnB w="3174">
                      <a:solidFill>
                        <a:schemeClr val="tx1"/>
                      </a:solidFill>
                    </a:lnB>
                    <a:solidFill>
                      <a:schemeClr val="tx2">
                        <a:lumMod val="20000"/>
                        <a:lumOff val="80000"/>
                      </a:schemeClr>
                    </a:solidFill>
                  </a:tcPr>
                </a:tc>
                <a:tc>
                  <a:txBody>
                    <a:bodyPr/>
                    <a:lstStyle/>
                    <a:p>
                      <a:pPr lvl="0">
                        <a:buNone/>
                      </a:pPr>
                      <a:r>
                        <a:rPr lang="en-US" sz="1400" b="0" i="0" u="none" strike="noStrike" noProof="0" dirty="0">
                          <a:latin typeface="Arial"/>
                        </a:rPr>
                        <a:t>Region URL</a:t>
                      </a:r>
                    </a:p>
                  </a:txBody>
                  <a:tcPr>
                    <a:lnL w="3174">
                      <a:solidFill>
                        <a:schemeClr val="tx1"/>
                      </a:solidFill>
                    </a:lnL>
                    <a:lnR w="3174">
                      <a:solidFill>
                        <a:schemeClr val="tx1"/>
                      </a:solidFill>
                    </a:lnR>
                    <a:lnT w="3175" cap="flat" cmpd="sng" algn="ctr">
                      <a:solidFill>
                        <a:schemeClr val="tx1"/>
                      </a:solidFill>
                      <a:prstDash val="solid"/>
                      <a:round/>
                      <a:headEnd type="none" w="med" len="med"/>
                      <a:tailEnd type="none" w="med" len="med"/>
                    </a:lnT>
                    <a:lnB w="3174">
                      <a:solidFill>
                        <a:schemeClr val="tx1"/>
                      </a:solidFill>
                    </a:lnB>
                    <a:solidFill>
                      <a:schemeClr val="tx2">
                        <a:lumMod val="20000"/>
                        <a:lumOff val="80000"/>
                      </a:schemeClr>
                    </a:solidFill>
                  </a:tcPr>
                </a:tc>
                <a:tc>
                  <a:txBody>
                    <a:bodyPr/>
                    <a:lstStyle/>
                    <a:p>
                      <a:pPr lvl="0">
                        <a:buNone/>
                      </a:pPr>
                      <a:r>
                        <a:rPr lang="en-US" sz="1400" b="0" i="0" u="none" strike="noStrike" noProof="0" dirty="0">
                          <a:latin typeface="Arial"/>
                        </a:rPr>
                        <a:t>County</a:t>
                      </a:r>
                    </a:p>
                  </a:txBody>
                  <a:tcPr>
                    <a:lnL w="3174">
                      <a:solidFill>
                        <a:schemeClr val="tx1"/>
                      </a:solidFill>
                    </a:lnL>
                    <a:lnR w="3174">
                      <a:solidFill>
                        <a:schemeClr val="tx1"/>
                      </a:solidFill>
                    </a:lnR>
                    <a:lnT w="3175" cap="flat" cmpd="sng" algn="ctr">
                      <a:solidFill>
                        <a:schemeClr val="tx1"/>
                      </a:solidFill>
                      <a:prstDash val="solid"/>
                      <a:round/>
                      <a:headEnd type="none" w="med" len="med"/>
                      <a:tailEnd type="none" w="med" len="med"/>
                    </a:lnT>
                    <a:lnB w="3174">
                      <a:solidFill>
                        <a:schemeClr val="tx1"/>
                      </a:solidFill>
                    </a:lnB>
                    <a:solidFill>
                      <a:schemeClr val="tx2">
                        <a:lumMod val="20000"/>
                        <a:lumOff val="80000"/>
                      </a:schemeClr>
                    </a:solidFill>
                  </a:tcPr>
                </a:tc>
                <a:tc>
                  <a:txBody>
                    <a:bodyPr/>
                    <a:lstStyle/>
                    <a:p>
                      <a:pPr lvl="0">
                        <a:buNone/>
                      </a:pPr>
                      <a:r>
                        <a:rPr lang="en-US" sz="1400" b="0" i="0" u="none" strike="noStrike" noProof="0" dirty="0">
                          <a:latin typeface="Arial"/>
                        </a:rPr>
                        <a:t>Size</a:t>
                      </a:r>
                    </a:p>
                  </a:txBody>
                  <a:tcPr>
                    <a:lnL w="3174">
                      <a:solidFill>
                        <a:schemeClr val="tx1"/>
                      </a:solidFill>
                    </a:lnL>
                    <a:lnR w="12700">
                      <a:solidFill>
                        <a:schemeClr val="tx1"/>
                      </a:solidFill>
                    </a:lnR>
                    <a:lnT w="3175" cap="flat" cmpd="sng" algn="ctr">
                      <a:solidFill>
                        <a:schemeClr val="tx1"/>
                      </a:solidFill>
                      <a:prstDash val="solid"/>
                      <a:round/>
                      <a:headEnd type="none" w="med" len="med"/>
                      <a:tailEnd type="none" w="med" len="med"/>
                    </a:lnT>
                    <a:lnB w="3174">
                      <a:solidFill>
                        <a:schemeClr val="tx1"/>
                      </a:solidFill>
                    </a:lnB>
                    <a:solidFill>
                      <a:schemeClr val="tx2">
                        <a:lumMod val="20000"/>
                        <a:lumOff val="80000"/>
                      </a:schemeClr>
                    </a:solidFill>
                  </a:tcPr>
                </a:tc>
                <a:tc>
                  <a:txBody>
                    <a:bodyPr/>
                    <a:lstStyle/>
                    <a:p>
                      <a:pPr lvl="0" algn="l">
                        <a:lnSpc>
                          <a:spcPct val="100000"/>
                        </a:lnSpc>
                        <a:spcBef>
                          <a:spcPts val="0"/>
                        </a:spcBef>
                        <a:spcAft>
                          <a:spcPts val="0"/>
                        </a:spcAft>
                        <a:buNone/>
                      </a:pPr>
                      <a:r>
                        <a:rPr lang="en-US" sz="1400" b="0" i="0" u="none" strike="noStrike" noProof="0" dirty="0">
                          <a:latin typeface="Arial"/>
                        </a:rPr>
                        <a:t>Description</a:t>
                      </a:r>
                      <a:endParaRPr lang="en-US" sz="1400" b="0" i="0" u="none" strike="noStrike" noProof="0" dirty="0"/>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tx2">
                        <a:lumMod val="20000"/>
                        <a:lumOff val="80000"/>
                      </a:schemeClr>
                    </a:solidFill>
                  </a:tcPr>
                </a:tc>
                <a:tc>
                  <a:txBody>
                    <a:bodyPr/>
                    <a:lstStyle/>
                    <a:p>
                      <a:pPr lvl="0" algn="l">
                        <a:lnSpc>
                          <a:spcPct val="100000"/>
                        </a:lnSpc>
                        <a:spcBef>
                          <a:spcPts val="0"/>
                        </a:spcBef>
                        <a:spcAft>
                          <a:spcPts val="0"/>
                        </a:spcAft>
                        <a:buNone/>
                      </a:pPr>
                      <a:endParaRPr lang="en-US" sz="1400" b="0" i="0" u="none" strike="noStrike" noProof="0" dirty="0">
                        <a:solidFill>
                          <a:schemeClr val="tx1"/>
                        </a:solidFill>
                        <a:latin typeface="Arial"/>
                      </a:endParaRPr>
                    </a:p>
                  </a:txBody>
                  <a:tcPr>
                    <a:lnL w="12700">
                      <a:solidFill>
                        <a:schemeClr val="tx1"/>
                      </a:solidFill>
                    </a:lnL>
                    <a:lnR w="0">
                      <a:noFill/>
                    </a:lnR>
                    <a:lnT w="12700">
                      <a:solidFill>
                        <a:schemeClr val="tx1"/>
                      </a:solidFill>
                    </a:lnT>
                    <a:lnB w="0">
                      <a:noFill/>
                    </a:lnB>
                    <a:noFill/>
                  </a:tcPr>
                </a:tc>
                <a:extLst>
                  <a:ext uri="{0D108BD9-81ED-4DB2-BD59-A6C34878D82A}">
                    <a16:rowId xmlns:a16="http://schemas.microsoft.com/office/drawing/2014/main" val="1101829757"/>
                  </a:ext>
                </a:extLst>
              </a:tr>
            </a:tbl>
          </a:graphicData>
        </a:graphic>
      </p:graphicFrame>
      <p:graphicFrame>
        <p:nvGraphicFramePr>
          <p:cNvPr id="7" name="Table 5">
            <a:extLst>
              <a:ext uri="{FF2B5EF4-FFF2-40B4-BE49-F238E27FC236}">
                <a16:creationId xmlns:a16="http://schemas.microsoft.com/office/drawing/2014/main" id="{105E12BA-50C2-43BE-B245-904E7FBD5D01}"/>
              </a:ext>
            </a:extLst>
          </p:cNvPr>
          <p:cNvGraphicFramePr>
            <a:graphicFrameLocks noGrp="1"/>
          </p:cNvGraphicFramePr>
          <p:nvPr>
            <p:extLst>
              <p:ext uri="{D42A27DB-BD31-4B8C-83A1-F6EECF244321}">
                <p14:modId xmlns:p14="http://schemas.microsoft.com/office/powerpoint/2010/main" val="3965978395"/>
              </p:ext>
            </p:extLst>
          </p:nvPr>
        </p:nvGraphicFramePr>
        <p:xfrm>
          <a:off x="483669" y="3020408"/>
          <a:ext cx="8080448" cy="3119120"/>
        </p:xfrm>
        <a:graphic>
          <a:graphicData uri="http://schemas.openxmlformats.org/drawingml/2006/table">
            <a:tbl>
              <a:tblPr firstRow="1" bandRow="1">
                <a:tableStyleId>{5C22544A-7EE6-4342-B048-85BDC9FD1C3A}</a:tableStyleId>
              </a:tblPr>
              <a:tblGrid>
                <a:gridCol w="4040224">
                  <a:extLst>
                    <a:ext uri="{9D8B030D-6E8A-4147-A177-3AD203B41FA5}">
                      <a16:colId xmlns:a16="http://schemas.microsoft.com/office/drawing/2014/main" val="720772830"/>
                    </a:ext>
                  </a:extLst>
                </a:gridCol>
                <a:gridCol w="4040224">
                  <a:extLst>
                    <a:ext uri="{9D8B030D-6E8A-4147-A177-3AD203B41FA5}">
                      <a16:colId xmlns:a16="http://schemas.microsoft.com/office/drawing/2014/main" val="4089661676"/>
                    </a:ext>
                  </a:extLst>
                </a:gridCol>
              </a:tblGrid>
              <a:tr h="370840">
                <a:tc>
                  <a:txBody>
                    <a:bodyPr/>
                    <a:lstStyle/>
                    <a:p>
                      <a:r>
                        <a:rPr lang="en-US" dirty="0">
                          <a:latin typeface="Arial"/>
                        </a:rPr>
                        <a:t>Method</a:t>
                      </a:r>
                    </a:p>
                  </a:txBody>
                  <a:tcPr/>
                </a:tc>
                <a:tc>
                  <a:txBody>
                    <a:bodyPr/>
                    <a:lstStyle/>
                    <a:p>
                      <a:r>
                        <a:rPr lang="en-US" dirty="0">
                          <a:latin typeface="Arial"/>
                        </a:rPr>
                        <a:t>Column / Features</a:t>
                      </a:r>
                    </a:p>
                  </a:txBody>
                  <a:tcPr/>
                </a:tc>
                <a:extLst>
                  <a:ext uri="{0D108BD9-81ED-4DB2-BD59-A6C34878D82A}">
                    <a16:rowId xmlns:a16="http://schemas.microsoft.com/office/drawing/2014/main" val="3075573116"/>
                  </a:ext>
                </a:extLst>
              </a:tr>
              <a:tr h="370840">
                <a:tc>
                  <a:txBody>
                    <a:bodyPr/>
                    <a:lstStyle/>
                    <a:p>
                      <a:r>
                        <a:rPr lang="en-US" dirty="0">
                          <a:latin typeface="Arial"/>
                        </a:rPr>
                        <a:t>Mode</a:t>
                      </a:r>
                    </a:p>
                  </a:txBody>
                  <a:tcPr/>
                </a:tc>
                <a:tc>
                  <a:txBody>
                    <a:bodyPr/>
                    <a:lstStyle/>
                    <a:p>
                      <a:r>
                        <a:rPr lang="en-US" dirty="0">
                          <a:latin typeface="Arial"/>
                        </a:rPr>
                        <a:t>Title Status</a:t>
                      </a:r>
                    </a:p>
                    <a:p>
                      <a:pPr lvl="0">
                        <a:buNone/>
                      </a:pPr>
                      <a:r>
                        <a:rPr lang="en-US" dirty="0">
                          <a:latin typeface="Arial"/>
                        </a:rPr>
                        <a:t>Fuel</a:t>
                      </a:r>
                    </a:p>
                    <a:p>
                      <a:pPr lvl="0">
                        <a:buNone/>
                      </a:pPr>
                      <a:r>
                        <a:rPr lang="en-US" dirty="0">
                          <a:latin typeface="Arial"/>
                        </a:rPr>
                        <a:t>Color</a:t>
                      </a:r>
                    </a:p>
                  </a:txBody>
                  <a:tcPr/>
                </a:tc>
                <a:extLst>
                  <a:ext uri="{0D108BD9-81ED-4DB2-BD59-A6C34878D82A}">
                    <a16:rowId xmlns:a16="http://schemas.microsoft.com/office/drawing/2014/main" val="993778047"/>
                  </a:ext>
                </a:extLst>
              </a:tr>
              <a:tr h="370840">
                <a:tc>
                  <a:txBody>
                    <a:bodyPr/>
                    <a:lstStyle/>
                    <a:p>
                      <a:r>
                        <a:rPr lang="en-US" dirty="0">
                          <a:latin typeface="Arial"/>
                        </a:rPr>
                        <a:t>Based on other columns</a:t>
                      </a:r>
                    </a:p>
                  </a:txBody>
                  <a:tcPr/>
                </a:tc>
                <a:tc>
                  <a:txBody>
                    <a:bodyPr/>
                    <a:lstStyle/>
                    <a:p>
                      <a:r>
                        <a:rPr lang="en-US" dirty="0">
                          <a:latin typeface="Arial"/>
                        </a:rPr>
                        <a:t>Condition</a:t>
                      </a:r>
                    </a:p>
                  </a:txBody>
                  <a:tcPr/>
                </a:tc>
                <a:extLst>
                  <a:ext uri="{0D108BD9-81ED-4DB2-BD59-A6C34878D82A}">
                    <a16:rowId xmlns:a16="http://schemas.microsoft.com/office/drawing/2014/main" val="3669078982"/>
                  </a:ext>
                </a:extLst>
              </a:tr>
              <a:tr h="370840">
                <a:tc>
                  <a:txBody>
                    <a:bodyPr/>
                    <a:lstStyle/>
                    <a:p>
                      <a:r>
                        <a:rPr lang="en-US" dirty="0">
                          <a:latin typeface="Arial"/>
                        </a:rPr>
                        <a:t>Based on external dataset</a:t>
                      </a:r>
                    </a:p>
                  </a:txBody>
                  <a:tcPr/>
                </a:tc>
                <a:tc>
                  <a:txBody>
                    <a:bodyPr/>
                    <a:lstStyle/>
                    <a:p>
                      <a:r>
                        <a:rPr lang="en-US" dirty="0">
                          <a:latin typeface="Arial"/>
                        </a:rPr>
                        <a:t>Manufacturer</a:t>
                      </a:r>
                    </a:p>
                    <a:p>
                      <a:pPr lvl="0">
                        <a:buNone/>
                      </a:pPr>
                      <a:r>
                        <a:rPr lang="en-US" dirty="0">
                          <a:latin typeface="Arial"/>
                        </a:rPr>
                        <a:t>Model</a:t>
                      </a:r>
                    </a:p>
                    <a:p>
                      <a:pPr lvl="0">
                        <a:buNone/>
                      </a:pPr>
                      <a:r>
                        <a:rPr lang="en-US" dirty="0">
                          <a:latin typeface="Arial"/>
                        </a:rPr>
                        <a:t>Drive</a:t>
                      </a:r>
                    </a:p>
                    <a:p>
                      <a:pPr lvl="0">
                        <a:buNone/>
                      </a:pPr>
                      <a:r>
                        <a:rPr lang="en-US" dirty="0">
                          <a:latin typeface="Arial"/>
                        </a:rPr>
                        <a:t>Cylinder</a:t>
                      </a:r>
                    </a:p>
                    <a:p>
                      <a:pPr lvl="0">
                        <a:buNone/>
                      </a:pPr>
                      <a:r>
                        <a:rPr lang="en-US" dirty="0">
                          <a:latin typeface="Arial"/>
                        </a:rPr>
                        <a:t>Type</a:t>
                      </a:r>
                    </a:p>
                  </a:txBody>
                  <a:tcPr/>
                </a:tc>
                <a:extLst>
                  <a:ext uri="{0D108BD9-81ED-4DB2-BD59-A6C34878D82A}">
                    <a16:rowId xmlns:a16="http://schemas.microsoft.com/office/drawing/2014/main" val="836834181"/>
                  </a:ext>
                </a:extLst>
              </a:tr>
            </a:tbl>
          </a:graphicData>
        </a:graphic>
      </p:graphicFrame>
      <p:sp>
        <p:nvSpPr>
          <p:cNvPr id="3" name="Slide Number Placeholder 2">
            <a:extLst>
              <a:ext uri="{FF2B5EF4-FFF2-40B4-BE49-F238E27FC236}">
                <a16:creationId xmlns:a16="http://schemas.microsoft.com/office/drawing/2014/main" id="{F4BD37CD-7146-4DA5-A1D6-175F363C3D55}"/>
              </a:ext>
            </a:extLst>
          </p:cNvPr>
          <p:cNvSpPr>
            <a:spLocks noGrp="1"/>
          </p:cNvSpPr>
          <p:nvPr>
            <p:ph type="sldNum" sz="quarter" idx="12"/>
          </p:nvPr>
        </p:nvSpPr>
        <p:spPr/>
        <p:txBody>
          <a:bodyPr/>
          <a:lstStyle/>
          <a:p>
            <a:fld id="{EE6BC638-39B7-4287-91A7-2A3DDA573295}" type="slidenum">
              <a:rPr lang="ko-KR" altLang="en-US" smtClean="0"/>
              <a:pPr/>
              <a:t>8</a:t>
            </a:fld>
            <a:endParaRPr lang="en-US"/>
          </a:p>
        </p:txBody>
      </p:sp>
    </p:spTree>
    <p:extLst>
      <p:ext uri="{BB962C8B-B14F-4D97-AF65-F5344CB8AC3E}">
        <p14:creationId xmlns:p14="http://schemas.microsoft.com/office/powerpoint/2010/main" val="727680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C03B7637-488F-4087-AA00-C22B177A052A}"/>
              </a:ext>
            </a:extLst>
          </p:cNvPr>
          <p:cNvSpPr>
            <a:spLocks noGrp="1"/>
          </p:cNvSpPr>
          <p:nvPr>
            <p:ph type="title"/>
          </p:nvPr>
        </p:nvSpPr>
        <p:spPr>
          <a:xfrm>
            <a:off x="411480" y="116632"/>
            <a:ext cx="8264976" cy="792088"/>
          </a:xfrm>
        </p:spPr>
        <p:txBody>
          <a:bodyPr>
            <a:normAutofit fontScale="90000"/>
          </a:bodyPr>
          <a:lstStyle/>
          <a:p>
            <a:r>
              <a:rPr lang="en-US">
                <a:ea typeface="맑은 고딕"/>
                <a:cs typeface="Calibri"/>
              </a:rPr>
              <a:t>Exploratory Data Analysis (EDA)</a:t>
            </a:r>
            <a:br>
              <a:rPr lang="en-US">
                <a:ea typeface="맑은 고딕"/>
                <a:cs typeface="Calibri"/>
              </a:rPr>
            </a:br>
            <a:r>
              <a:rPr lang="en-US" i="1">
                <a:ea typeface="맑은 고딕"/>
                <a:cs typeface="Calibri"/>
              </a:rPr>
              <a:t>Raw &amp; Filtered Data</a:t>
            </a:r>
            <a:endParaRPr lang="en-US" i="1"/>
          </a:p>
        </p:txBody>
      </p:sp>
      <p:pic>
        <p:nvPicPr>
          <p:cNvPr id="6" name="Picture 15" descr="Chart, scatter chart&#10;&#10;Description automatically generated">
            <a:extLst>
              <a:ext uri="{FF2B5EF4-FFF2-40B4-BE49-F238E27FC236}">
                <a16:creationId xmlns:a16="http://schemas.microsoft.com/office/drawing/2014/main" id="{C0F8B429-8CE6-4F78-9892-0D6593466F25}"/>
              </a:ext>
            </a:extLst>
          </p:cNvPr>
          <p:cNvPicPr>
            <a:picLocks noChangeAspect="1"/>
          </p:cNvPicPr>
          <p:nvPr/>
        </p:nvPicPr>
        <p:blipFill>
          <a:blip r:embed="rId3"/>
          <a:stretch>
            <a:fillRect/>
          </a:stretch>
        </p:blipFill>
        <p:spPr>
          <a:xfrm>
            <a:off x="5419557" y="4235179"/>
            <a:ext cx="3612146" cy="2444959"/>
          </a:xfrm>
          <a:prstGeom prst="rect">
            <a:avLst/>
          </a:prstGeom>
        </p:spPr>
      </p:pic>
      <p:pic>
        <p:nvPicPr>
          <p:cNvPr id="9" name="Picture 16" descr="Chart, scatter chart&#10;&#10;Description automatically generated">
            <a:extLst>
              <a:ext uri="{FF2B5EF4-FFF2-40B4-BE49-F238E27FC236}">
                <a16:creationId xmlns:a16="http://schemas.microsoft.com/office/drawing/2014/main" id="{2D4FA1A1-FEA9-47B6-83A7-187977636C3D}"/>
              </a:ext>
            </a:extLst>
          </p:cNvPr>
          <p:cNvPicPr>
            <a:picLocks noChangeAspect="1"/>
          </p:cNvPicPr>
          <p:nvPr/>
        </p:nvPicPr>
        <p:blipFill>
          <a:blip r:embed="rId4"/>
          <a:stretch>
            <a:fillRect/>
          </a:stretch>
        </p:blipFill>
        <p:spPr>
          <a:xfrm>
            <a:off x="5419557" y="1448597"/>
            <a:ext cx="3612147" cy="2463543"/>
          </a:xfrm>
          <a:prstGeom prst="rect">
            <a:avLst/>
          </a:prstGeom>
        </p:spPr>
      </p:pic>
      <p:pic>
        <p:nvPicPr>
          <p:cNvPr id="11" name="Picture 10" descr="Chart&#10;&#10;Description automatically generated">
            <a:extLst>
              <a:ext uri="{FF2B5EF4-FFF2-40B4-BE49-F238E27FC236}">
                <a16:creationId xmlns:a16="http://schemas.microsoft.com/office/drawing/2014/main" id="{2C6B8556-DBD3-4523-8AE3-B41D80DADA05}"/>
              </a:ext>
            </a:extLst>
          </p:cNvPr>
          <p:cNvPicPr>
            <a:picLocks noChangeAspect="1"/>
          </p:cNvPicPr>
          <p:nvPr/>
        </p:nvPicPr>
        <p:blipFill>
          <a:blip r:embed="rId5"/>
          <a:stretch>
            <a:fillRect/>
          </a:stretch>
        </p:blipFill>
        <p:spPr>
          <a:xfrm>
            <a:off x="105611" y="1940139"/>
            <a:ext cx="5202989" cy="4281140"/>
          </a:xfrm>
          <a:prstGeom prst="rect">
            <a:avLst/>
          </a:prstGeom>
        </p:spPr>
      </p:pic>
      <p:sp>
        <p:nvSpPr>
          <p:cNvPr id="13" name="TextBox 12">
            <a:extLst>
              <a:ext uri="{FF2B5EF4-FFF2-40B4-BE49-F238E27FC236}">
                <a16:creationId xmlns:a16="http://schemas.microsoft.com/office/drawing/2014/main" id="{E21E13D1-2030-4786-A08C-D2B1CF481C56}"/>
              </a:ext>
            </a:extLst>
          </p:cNvPr>
          <p:cNvSpPr txBox="1"/>
          <p:nvPr/>
        </p:nvSpPr>
        <p:spPr>
          <a:xfrm>
            <a:off x="5305926" y="1161715"/>
            <a:ext cx="37658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Calibri Light"/>
              </a:rPr>
              <a:t>Price by MSRP</a:t>
            </a:r>
            <a:endParaRPr lang="en-US" sz="1600">
              <a:solidFill>
                <a:srgbClr val="000000"/>
              </a:solidFill>
              <a:latin typeface="Arial"/>
              <a:cs typeface="Arial"/>
            </a:endParaRPr>
          </a:p>
        </p:txBody>
      </p:sp>
      <p:sp>
        <p:nvSpPr>
          <p:cNvPr id="15" name="TextBox 14">
            <a:extLst>
              <a:ext uri="{FF2B5EF4-FFF2-40B4-BE49-F238E27FC236}">
                <a16:creationId xmlns:a16="http://schemas.microsoft.com/office/drawing/2014/main" id="{F63D5790-C2C2-46F9-BE7B-FA57800FE708}"/>
              </a:ext>
            </a:extLst>
          </p:cNvPr>
          <p:cNvSpPr txBox="1"/>
          <p:nvPr/>
        </p:nvSpPr>
        <p:spPr>
          <a:xfrm>
            <a:off x="-112916" y="1607708"/>
            <a:ext cx="26746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rgbClr val="000000"/>
                </a:solidFill>
                <a:latin typeface="Arial"/>
                <a:cs typeface="Calibri Light"/>
              </a:rPr>
              <a:t>Price by Manufacturer</a:t>
            </a:r>
            <a:endParaRPr lang="en-US">
              <a:solidFill>
                <a:srgbClr val="000000"/>
              </a:solidFill>
              <a:latin typeface="Arial"/>
              <a:cs typeface="Arial"/>
            </a:endParaRPr>
          </a:p>
        </p:txBody>
      </p:sp>
      <p:sp>
        <p:nvSpPr>
          <p:cNvPr id="17" name="TextBox 16">
            <a:extLst>
              <a:ext uri="{FF2B5EF4-FFF2-40B4-BE49-F238E27FC236}">
                <a16:creationId xmlns:a16="http://schemas.microsoft.com/office/drawing/2014/main" id="{13E9FDD6-955D-4B45-B8EB-5539B97FB2EE}"/>
              </a:ext>
            </a:extLst>
          </p:cNvPr>
          <p:cNvSpPr txBox="1"/>
          <p:nvPr/>
        </p:nvSpPr>
        <p:spPr>
          <a:xfrm>
            <a:off x="5305926" y="3962399"/>
            <a:ext cx="37658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Arial"/>
                <a:cs typeface="Calibri Light"/>
              </a:rPr>
              <a:t>Price Production Year</a:t>
            </a:r>
            <a:endParaRPr lang="en-US" sz="1600">
              <a:solidFill>
                <a:srgbClr val="000000"/>
              </a:solidFill>
              <a:latin typeface="Arial"/>
              <a:cs typeface="Arial"/>
            </a:endParaRPr>
          </a:p>
        </p:txBody>
      </p:sp>
      <p:sp>
        <p:nvSpPr>
          <p:cNvPr id="2" name="Slide Number Placeholder 1">
            <a:extLst>
              <a:ext uri="{FF2B5EF4-FFF2-40B4-BE49-F238E27FC236}">
                <a16:creationId xmlns:a16="http://schemas.microsoft.com/office/drawing/2014/main" id="{98E8419F-88DA-4CB5-8CB9-4AFD02415361}"/>
              </a:ext>
            </a:extLst>
          </p:cNvPr>
          <p:cNvSpPr>
            <a:spLocks noGrp="1"/>
          </p:cNvSpPr>
          <p:nvPr>
            <p:ph type="sldNum" sz="quarter" idx="12"/>
          </p:nvPr>
        </p:nvSpPr>
        <p:spPr/>
        <p:txBody>
          <a:bodyPr/>
          <a:lstStyle/>
          <a:p>
            <a:fld id="{EE6BC638-39B7-4287-91A7-2A3DDA573295}" type="slidenum">
              <a:rPr lang="ko-KR" altLang="en-US" smtClean="0"/>
              <a:pPr/>
              <a:t>9</a:t>
            </a:fld>
            <a:endParaRPr lang="en-US"/>
          </a:p>
        </p:txBody>
      </p:sp>
    </p:spTree>
    <p:extLst>
      <p:ext uri="{BB962C8B-B14F-4D97-AF65-F5344CB8AC3E}">
        <p14:creationId xmlns:p14="http://schemas.microsoft.com/office/powerpoint/2010/main" val="348017383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28</Slides>
  <Notes>13</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테마</vt:lpstr>
      <vt:lpstr>USED CAR MARKET</vt:lpstr>
      <vt:lpstr>PowerPoint Presentation</vt:lpstr>
      <vt:lpstr>Executive Summary</vt:lpstr>
      <vt:lpstr>PowerPoint Presentation</vt:lpstr>
      <vt:lpstr>Data Collection Collection</vt:lpstr>
      <vt:lpstr>Data Collection Incorporating External Data</vt:lpstr>
      <vt:lpstr>Data Collection Available Columns</vt:lpstr>
      <vt:lpstr>Data Collection Feature Selection and Imputation</vt:lpstr>
      <vt:lpstr>Exploratory Data Analysis (EDA) Raw &amp; Filtered Data</vt:lpstr>
      <vt:lpstr>Exploratory Data Analysis (EDA) Raw Data by Region</vt:lpstr>
      <vt:lpstr>Exploratory Data Analysis (EDA) Highlight: Odometer</vt:lpstr>
      <vt:lpstr>Exploratory Data Analysis (EDA) Raw Data: Other Categorical Variables</vt:lpstr>
      <vt:lpstr>Exploratory Data Analysis (EDA) Clustering Summary (Clean Dataset, K-Means, 3 Clusters)</vt:lpstr>
      <vt:lpstr>Exploratory Data Analysis (EDA) Price Depreciation</vt:lpstr>
      <vt:lpstr>Exploratory Data Analysis (EDA) Topic Modeling With Top2Vec</vt:lpstr>
      <vt:lpstr>Data Preprocessing &amp; Feature Engineering  Pre-Modeling Continued – Imputation Continued</vt:lpstr>
      <vt:lpstr>Data Preprocessing &amp; Feature Engineering  Pre-Modeling  - Feature Creation </vt:lpstr>
      <vt:lpstr>Data Preprocessing &amp; Feature Engineering  Post-Modeling  - Re-engineering</vt:lpstr>
      <vt:lpstr>Modeling &amp; Evaluation Models for Consideration</vt:lpstr>
      <vt:lpstr>Modeling &amp; Evaluation Our Approach</vt:lpstr>
      <vt:lpstr>Modeling &amp; Evaluation Results</vt:lpstr>
      <vt:lpstr>Feature Importance</vt:lpstr>
      <vt:lpstr>Insights</vt:lpstr>
      <vt:lpstr>Recommendations</vt:lpstr>
      <vt:lpstr>References</vt:lpstr>
      <vt:lpstr>THANK YOU</vt:lpstr>
      <vt:lpstr>Appendix Correlation Table of the Raw Data</vt:lpstr>
      <vt:lpstr>Appendix Correlation Table of the Clean Dataset</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revision>110</cp:revision>
  <dcterms:created xsi:type="dcterms:W3CDTF">2010-02-01T08:03:16Z</dcterms:created>
  <dcterms:modified xsi:type="dcterms:W3CDTF">2022-03-15T22:56:18Z</dcterms:modified>
  <cp:category>www.slidemembers.com</cp:category>
</cp:coreProperties>
</file>